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3.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4.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3"/>
  </p:notesMasterIdLst>
  <p:handoutMasterIdLst>
    <p:handoutMasterId r:id="rId24"/>
  </p:handoutMasterIdLst>
  <p:sldIdLst>
    <p:sldId id="256" r:id="rId2"/>
    <p:sldId id="257" r:id="rId3"/>
    <p:sldId id="258" r:id="rId4"/>
    <p:sldId id="259" r:id="rId5"/>
    <p:sldId id="273" r:id="rId6"/>
    <p:sldId id="268" r:id="rId7"/>
    <p:sldId id="374" r:id="rId8"/>
    <p:sldId id="376" r:id="rId9"/>
    <p:sldId id="269" r:id="rId10"/>
    <p:sldId id="278" r:id="rId11"/>
    <p:sldId id="270" r:id="rId12"/>
    <p:sldId id="280" r:id="rId13"/>
    <p:sldId id="290" r:id="rId14"/>
    <p:sldId id="361" r:id="rId15"/>
    <p:sldId id="377" r:id="rId16"/>
    <p:sldId id="375" r:id="rId17"/>
    <p:sldId id="379" r:id="rId18"/>
    <p:sldId id="271" r:id="rId19"/>
    <p:sldId id="363" r:id="rId20"/>
    <p:sldId id="289" r:id="rId21"/>
    <p:sldId id="378" r:id="rId22"/>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版面" id="{5D7AC255-CCC4-4159-9C87-E7B26F6B75AD}">
          <p14:sldIdLst>
            <p14:sldId id="256"/>
            <p14:sldId id="257"/>
            <p14:sldId id="258"/>
            <p14:sldId id="259"/>
            <p14:sldId id="273"/>
            <p14:sldId id="268"/>
            <p14:sldId id="374"/>
            <p14:sldId id="376"/>
            <p14:sldId id="269"/>
            <p14:sldId id="278"/>
            <p14:sldId id="270"/>
            <p14:sldId id="280"/>
            <p14:sldId id="290"/>
            <p14:sldId id="361"/>
            <p14:sldId id="377"/>
            <p14:sldId id="375"/>
            <p14:sldId id="379"/>
            <p14:sldId id="271"/>
            <p14:sldId id="363"/>
            <p14:sldId id="289"/>
            <p14:sldId id="3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6E35"/>
    <a:srgbClr val="054F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94660"/>
  </p:normalViewPr>
  <p:slideViewPr>
    <p:cSldViewPr snapToGrid="0">
      <p:cViewPr varScale="1">
        <p:scale>
          <a:sx n="104" d="100"/>
          <a:sy n="104" d="100"/>
        </p:scale>
        <p:origin x="236"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2023/11/10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7AE9DD-0F19-4C4E-B92B-765ADBD58205}" type="datetimeFigureOut">
              <a:rPr lang="zh-CN" altLang="en-US" smtClean="0"/>
              <a:t>2023/11/10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5748DB-F32D-4852-9F14-A40E178B057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65748DB-F32D-4852-9F14-A40E178B0573}" type="slidenum">
              <a:rPr lang="zh-CN" altLang="en-US" smtClean="0"/>
              <a:t>4</a:t>
            </a:fld>
            <a:endParaRPr lang="zh-CN" altLang="en-US"/>
          </a:p>
        </p:txBody>
      </p:sp>
    </p:spTree>
    <p:extLst>
      <p:ext uri="{BB962C8B-B14F-4D97-AF65-F5344CB8AC3E}">
        <p14:creationId xmlns:p14="http://schemas.microsoft.com/office/powerpoint/2010/main" val="3584205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65748DB-F32D-4852-9F14-A40E178B0573}" type="slidenum">
              <a:rPr lang="zh-CN" altLang="en-US" smtClean="0"/>
              <a:t>7</a:t>
            </a:fld>
            <a:endParaRPr lang="zh-CN" altLang="en-US"/>
          </a:p>
        </p:txBody>
      </p:sp>
    </p:spTree>
    <p:extLst>
      <p:ext uri="{BB962C8B-B14F-4D97-AF65-F5344CB8AC3E}">
        <p14:creationId xmlns:p14="http://schemas.microsoft.com/office/powerpoint/2010/main" val="4161893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65748DB-F32D-4852-9F14-A40E178B0573}" type="slidenum">
              <a:rPr lang="zh-CN" altLang="en-US" smtClean="0"/>
              <a:t>8</a:t>
            </a:fld>
            <a:endParaRPr lang="zh-CN" altLang="en-US"/>
          </a:p>
        </p:txBody>
      </p:sp>
    </p:spTree>
    <p:extLst>
      <p:ext uri="{BB962C8B-B14F-4D97-AF65-F5344CB8AC3E}">
        <p14:creationId xmlns:p14="http://schemas.microsoft.com/office/powerpoint/2010/main" val="136917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65748DB-F32D-4852-9F14-A40E178B0573}" type="slidenum">
              <a:rPr lang="zh-CN" altLang="en-US" smtClean="0"/>
              <a:t>14</a:t>
            </a:fld>
            <a:endParaRPr lang="zh-CN" altLang="en-US"/>
          </a:p>
        </p:txBody>
      </p:sp>
    </p:spTree>
    <p:extLst>
      <p:ext uri="{BB962C8B-B14F-4D97-AF65-F5344CB8AC3E}">
        <p14:creationId xmlns:p14="http://schemas.microsoft.com/office/powerpoint/2010/main" val="3734047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结尾页">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4E63CC6-8124-4B90-8C31-52F3EF3195E3}" type="datetimeFigureOut">
              <a:rPr lang="zh-CN" altLang="en-US" smtClean="0"/>
              <a:t>2023/11/10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3C3705-5A96-4868-AB2A-244E9992AA7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过渡页">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4E63CC6-8124-4B90-8C31-52F3EF3195E3}" type="datetimeFigureOut">
              <a:rPr lang="zh-CN" altLang="en-US" smtClean="0"/>
              <a:t>2023/11/10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3C3705-5A96-4868-AB2A-244E9992AA71}" type="slidenum">
              <a:rPr lang="zh-CN" altLang="en-US" smtClean="0"/>
              <a:t>‹#›</a:t>
            </a:fld>
            <a:endParaRPr lang="zh-CN" altLang="en-US"/>
          </a:p>
        </p:txBody>
      </p:sp>
      <p:pic>
        <p:nvPicPr>
          <p:cNvPr id="43" name="图片 42" descr="bb1849e8411fe103bc46ee03b68493e8"/>
          <p:cNvPicPr>
            <a:picLocks noChangeAspect="1"/>
          </p:cNvPicPr>
          <p:nvPr userDrawn="1"/>
        </p:nvPicPr>
        <p:blipFill>
          <a:blip r:embed="rId2"/>
          <a:stretch>
            <a:fillRect/>
          </a:stretch>
        </p:blipFill>
        <p:spPr>
          <a:xfrm>
            <a:off x="4264025" y="648970"/>
            <a:ext cx="783590" cy="684530"/>
          </a:xfrm>
          <a:prstGeom prst="rect">
            <a:avLst/>
          </a:prstGeom>
        </p:spPr>
      </p:pic>
      <p:pic>
        <p:nvPicPr>
          <p:cNvPr id="44" name="图片 43" descr="微信图片_20231020171423"/>
          <p:cNvPicPr>
            <a:picLocks noChangeAspect="1"/>
          </p:cNvPicPr>
          <p:nvPr userDrawn="1"/>
        </p:nvPicPr>
        <p:blipFill>
          <a:blip r:embed="rId3"/>
          <a:stretch>
            <a:fillRect/>
          </a:stretch>
        </p:blipFill>
        <p:spPr>
          <a:xfrm>
            <a:off x="5147310" y="737235"/>
            <a:ext cx="2403475" cy="50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4E63CC6-8124-4B90-8C31-52F3EF3195E3}" type="datetimeFigureOut">
              <a:rPr lang="zh-CN" altLang="en-US" smtClean="0"/>
              <a:t>2023/11/10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3C3705-5A96-4868-AB2A-244E9992AA71}" type="slidenum">
              <a:rPr lang="zh-CN" altLang="en-US" smtClean="0"/>
              <a:t>‹#›</a:t>
            </a:fld>
            <a:endParaRPr lang="zh-CN" altLang="en-US"/>
          </a:p>
        </p:txBody>
      </p:sp>
      <p:sp>
        <p:nvSpPr>
          <p:cNvPr id="2" name="矩形 1"/>
          <p:cNvSpPr/>
          <p:nvPr userDrawn="1"/>
        </p:nvSpPr>
        <p:spPr>
          <a:xfrm>
            <a:off x="0" y="0"/>
            <a:ext cx="12192000" cy="6826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a:off x="2279328" y="2041270"/>
            <a:ext cx="569484" cy="568157"/>
            <a:chOff x="2105799" y="20055838"/>
            <a:chExt cx="6748090" cy="6732363"/>
          </a:xfrm>
          <a:solidFill>
            <a:schemeClr val="bg1"/>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pic>
        <p:nvPicPr>
          <p:cNvPr id="31" name="图片 30" descr="bb1849e8411fe103bc46ee03b68493e8"/>
          <p:cNvPicPr>
            <a:picLocks noChangeAspect="1"/>
          </p:cNvPicPr>
          <p:nvPr userDrawn="1">
            <p:custDataLst>
              <p:tags r:id="rId1"/>
            </p:custDataLst>
          </p:nvPr>
        </p:nvPicPr>
        <p:blipFill>
          <a:blip r:embed="rId3"/>
          <a:stretch>
            <a:fillRect/>
          </a:stretch>
        </p:blipFill>
        <p:spPr>
          <a:xfrm>
            <a:off x="0" y="635"/>
            <a:ext cx="838200" cy="68262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BC8A92C-7BC5-480B-991A-DDB955FC30C0}" type="datetimeFigureOut">
              <a:rPr lang="zh-CN" altLang="en-US" smtClean="0"/>
              <a:t>2023/11/10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D7AA382-8550-4787-A677-B2A2565ECCE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B9B7B9E-9C8D-423F-9D0F-BCEE280F71F7}" type="datetimeFigureOut">
              <a:rPr lang="zh-CN" altLang="en-US" smtClean="0"/>
              <a:t>2023/11/10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0DB8552-0204-45E1-8C81-68DBA02E28B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E63CC6-8124-4B90-8C31-52F3EF3195E3}" type="datetimeFigureOut">
              <a:rPr lang="zh-CN" altLang="en-US" smtClean="0"/>
              <a:t>2023/11/10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3C3705-5A96-4868-AB2A-244E9992AA7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8.xml"/><Relationship Id="rId7" Type="http://schemas.openxmlformats.org/officeDocument/2006/relationships/image" Target="../media/image11.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slideLayout" Target="../slideLayouts/slideLayout3.xml"/><Relationship Id="rId10" Type="http://schemas.openxmlformats.org/officeDocument/2006/relationships/image" Target="../media/image14.png"/><Relationship Id="rId4" Type="http://schemas.openxmlformats.org/officeDocument/2006/relationships/tags" Target="../tags/tag49.xml"/><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52.xml"/><Relationship Id="rId7" Type="http://schemas.openxmlformats.org/officeDocument/2006/relationships/image" Target="../media/image17.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16.png"/><Relationship Id="rId5" Type="http://schemas.openxmlformats.org/officeDocument/2006/relationships/slideLayout" Target="../slideLayouts/slideLayout3.xml"/><Relationship Id="rId4" Type="http://schemas.openxmlformats.org/officeDocument/2006/relationships/tags" Target="../tags/tag53.xml"/><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3.xml"/><Relationship Id="rId7" Type="http://schemas.openxmlformats.org/officeDocument/2006/relationships/image" Target="../media/image22.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5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3.xml"/><Relationship Id="rId1" Type="http://schemas.openxmlformats.org/officeDocument/2006/relationships/tags" Target="../tags/tag58.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19.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5" Type="http://schemas.openxmlformats.org/officeDocument/2006/relationships/slideLayout" Target="../slideLayouts/slideLayout3.xml"/><Relationship Id="rId4" Type="http://schemas.openxmlformats.org/officeDocument/2006/relationships/tags" Target="../tags/tag63.xml"/></Relationships>
</file>

<file path=ppt/slides/_rels/slide2.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3" Type="http://schemas.openxmlformats.org/officeDocument/2006/relationships/tags" Target="../tags/tag5.xml"/><Relationship Id="rId21" Type="http://schemas.openxmlformats.org/officeDocument/2006/relationships/tags" Target="../tags/tag23.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tags" Target="../tags/tag30.xml"/><Relationship Id="rId10" Type="http://schemas.openxmlformats.org/officeDocument/2006/relationships/tags" Target="../tags/tag12.xml"/><Relationship Id="rId19" Type="http://schemas.openxmlformats.org/officeDocument/2006/relationships/tags" Target="../tags/tag21.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tags" Target="../tags/tag3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7.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notesSlide" Target="../notesSlides/notesSlide2.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Layout" Target="../slideLayouts/slideLayout3.xml"/><Relationship Id="rId5" Type="http://schemas.openxmlformats.org/officeDocument/2006/relationships/tags" Target="../tags/tag38.xml"/><Relationship Id="rId4" Type="http://schemas.openxmlformats.org/officeDocument/2006/relationships/tags" Target="../tags/tag37.xml"/></Relationships>
</file>

<file path=ppt/slides/_rels/slide8.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notesSlide" Target="../notesSlides/notesSlide3.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Layout" Target="../slideLayouts/slideLayout3.xml"/><Relationship Id="rId5" Type="http://schemas.openxmlformats.org/officeDocument/2006/relationships/tags" Target="../tags/tag43.xml"/><Relationship Id="rId4" Type="http://schemas.openxmlformats.org/officeDocument/2006/relationships/tags" Target="../tags/tag4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flipV="1">
            <a:off x="0" y="5325201"/>
            <a:ext cx="2988000" cy="716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9204000" y="5325201"/>
            <a:ext cx="2988000" cy="7162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12215495" cy="3591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文本框 6"/>
          <p:cNvSpPr txBox="1"/>
          <p:nvPr/>
        </p:nvSpPr>
        <p:spPr>
          <a:xfrm>
            <a:off x="892973" y="929781"/>
            <a:ext cx="10406054" cy="1445260"/>
          </a:xfrm>
          <a:prstGeom prst="rect">
            <a:avLst/>
          </a:prstGeom>
          <a:noFill/>
        </p:spPr>
        <p:txBody>
          <a:bodyPr wrap="square" rtlCol="0">
            <a:spAutoFit/>
          </a:bodyPr>
          <a:lstStyle/>
          <a:p>
            <a:pPr algn="ctr"/>
            <a:r>
              <a:rPr lang="en-US" altLang="zh-CN" sz="4400" b="1" spc="300" dirty="0" err="1">
                <a:solidFill>
                  <a:schemeClr val="bg1"/>
                </a:solidFill>
                <a:latin typeface="+mj-ea"/>
                <a:ea typeface="+mj-ea"/>
                <a:cs typeface="+mn-ea"/>
                <a:sym typeface="+mn-lt"/>
              </a:rPr>
              <a:t>ImVoxelNet</a:t>
            </a:r>
            <a:r>
              <a:rPr lang="zh-CN" altLang="en-US" sz="4400" b="1" spc="300" dirty="0">
                <a:solidFill>
                  <a:schemeClr val="bg1"/>
                </a:solidFill>
                <a:latin typeface="+mj-ea"/>
                <a:ea typeface="+mj-ea"/>
                <a:cs typeface="+mn-ea"/>
                <a:sym typeface="+mn-lt"/>
              </a:rPr>
              <a:t>：基于二维图像到体素投影的单目与多视图三维目标检测</a:t>
            </a:r>
          </a:p>
        </p:txBody>
      </p:sp>
      <p:sp>
        <p:nvSpPr>
          <p:cNvPr id="8" name="文本框 7"/>
          <p:cNvSpPr txBox="1"/>
          <p:nvPr/>
        </p:nvSpPr>
        <p:spPr>
          <a:xfrm>
            <a:off x="1932285" y="2549477"/>
            <a:ext cx="8327430" cy="726609"/>
          </a:xfrm>
          <a:prstGeom prst="rect">
            <a:avLst/>
          </a:prstGeom>
          <a:noFill/>
        </p:spPr>
        <p:txBody>
          <a:bodyPr wrap="square" rtlCol="0">
            <a:spAutoFit/>
          </a:bodyPr>
          <a:lstStyle/>
          <a:p>
            <a:pPr algn="ctr">
              <a:lnSpc>
                <a:spcPct val="120000"/>
              </a:lnSpc>
            </a:pPr>
            <a:r>
              <a:rPr lang="en-US" altLang="zh-CN" spc="300" dirty="0">
                <a:solidFill>
                  <a:schemeClr val="bg1"/>
                </a:solidFill>
                <a:latin typeface="Arial" panose="020B0604020202020204" pitchFamily="34" charset="0"/>
                <a:ea typeface="+mj-lt"/>
                <a:cs typeface="Arial" panose="020B0604020202020204" pitchFamily="34" charset="0"/>
                <a:sym typeface="+mn-lt"/>
              </a:rPr>
              <a:t>Image to Voxels Projection for Monocular and Multi-View 3D Object Detection</a:t>
            </a:r>
          </a:p>
        </p:txBody>
      </p:sp>
      <p:sp>
        <p:nvSpPr>
          <p:cNvPr id="47" name="文本框 46"/>
          <p:cNvSpPr txBox="1"/>
          <p:nvPr/>
        </p:nvSpPr>
        <p:spPr>
          <a:xfrm>
            <a:off x="2295830" y="6043223"/>
            <a:ext cx="7600337" cy="338554"/>
          </a:xfrm>
          <a:prstGeom prst="rect">
            <a:avLst/>
          </a:prstGeom>
          <a:noFill/>
        </p:spPr>
        <p:txBody>
          <a:bodyPr wrap="square" rtlCol="0">
            <a:spAutoFit/>
          </a:bodyPr>
          <a:lstStyle/>
          <a:p>
            <a:pPr algn="dist"/>
            <a:r>
              <a:rPr lang="en-US" altLang="zh-CN" sz="1600" dirty="0">
                <a:solidFill>
                  <a:schemeClr val="tx1">
                    <a:lumMod val="85000"/>
                    <a:lumOff val="15000"/>
                  </a:schemeClr>
                </a:solidFill>
                <a:cs typeface="+mn-ea"/>
                <a:sym typeface="+mn-lt"/>
              </a:rPr>
              <a:t>|</a:t>
            </a:r>
            <a:r>
              <a:rPr lang="zh-CN" altLang="en-US" sz="1600" dirty="0">
                <a:solidFill>
                  <a:schemeClr val="tx1">
                    <a:lumMod val="85000"/>
                    <a:lumOff val="15000"/>
                  </a:schemeClr>
                </a:solidFill>
                <a:cs typeface="+mn-ea"/>
                <a:sym typeface="+mn-lt"/>
              </a:rPr>
              <a:t>学号：</a:t>
            </a:r>
            <a:r>
              <a:rPr lang="en-US" altLang="zh-CN" sz="1600" dirty="0">
                <a:solidFill>
                  <a:schemeClr val="tx1">
                    <a:lumMod val="85000"/>
                    <a:lumOff val="15000"/>
                  </a:schemeClr>
                </a:solidFill>
                <a:cs typeface="+mn-ea"/>
                <a:sym typeface="+mn-lt"/>
              </a:rPr>
              <a:t>7203610121</a:t>
            </a:r>
            <a:r>
              <a:rPr lang="zh-CN" altLang="en-US" sz="1600" dirty="0">
                <a:solidFill>
                  <a:schemeClr val="tx1">
                    <a:lumMod val="85000"/>
                    <a:lumOff val="15000"/>
                  </a:schemeClr>
                </a:solidFill>
                <a:cs typeface="+mn-ea"/>
                <a:sym typeface="+mn-lt"/>
              </a:rPr>
              <a:t> </a:t>
            </a:r>
            <a:r>
              <a:rPr lang="en-US" altLang="zh-CN" sz="1600" dirty="0">
                <a:solidFill>
                  <a:schemeClr val="tx1">
                    <a:lumMod val="85000"/>
                    <a:lumOff val="15000"/>
                  </a:schemeClr>
                </a:solidFill>
                <a:cs typeface="+mn-ea"/>
                <a:sym typeface="+mn-lt"/>
              </a:rPr>
              <a:t>|</a:t>
            </a:r>
            <a:r>
              <a:rPr lang="zh-CN" altLang="en-US" sz="1600" dirty="0">
                <a:solidFill>
                  <a:schemeClr val="tx1">
                    <a:lumMod val="85000"/>
                    <a:lumOff val="15000"/>
                  </a:schemeClr>
                </a:solidFill>
                <a:cs typeface="+mn-ea"/>
                <a:sym typeface="+mn-lt"/>
              </a:rPr>
              <a:t>学院：</a:t>
            </a:r>
            <a:r>
              <a:rPr lang="en-US" altLang="zh-CN" sz="1600" dirty="0">
                <a:solidFill>
                  <a:schemeClr val="tx1">
                    <a:lumMod val="85000"/>
                    <a:lumOff val="15000"/>
                  </a:schemeClr>
                </a:solidFill>
                <a:cs typeface="+mn-ea"/>
                <a:sym typeface="+mn-lt"/>
              </a:rPr>
              <a:t> </a:t>
            </a:r>
            <a:r>
              <a:rPr lang="zh-CN" altLang="en-US" sz="1600" dirty="0">
                <a:solidFill>
                  <a:schemeClr val="tx1">
                    <a:lumMod val="85000"/>
                    <a:lumOff val="15000"/>
                  </a:schemeClr>
                </a:solidFill>
                <a:cs typeface="+mn-ea"/>
                <a:sym typeface="+mn-lt"/>
              </a:rPr>
              <a:t>未来技术学院 </a:t>
            </a:r>
            <a:r>
              <a:rPr lang="en-US" altLang="zh-CN" sz="1600" dirty="0">
                <a:solidFill>
                  <a:schemeClr val="tx1">
                    <a:lumMod val="85000"/>
                    <a:lumOff val="15000"/>
                  </a:schemeClr>
                </a:solidFill>
                <a:cs typeface="+mn-ea"/>
                <a:sym typeface="+mn-lt"/>
              </a:rPr>
              <a:t>|</a:t>
            </a:r>
            <a:r>
              <a:rPr lang="zh-CN" altLang="en-US" sz="1600" dirty="0">
                <a:solidFill>
                  <a:schemeClr val="tx1">
                    <a:lumMod val="85000"/>
                    <a:lumOff val="15000"/>
                  </a:schemeClr>
                </a:solidFill>
                <a:cs typeface="+mn-ea"/>
                <a:sym typeface="+mn-lt"/>
              </a:rPr>
              <a:t>专业：人工智能（视听觉信息处理）</a:t>
            </a:r>
            <a:r>
              <a:rPr lang="en-US" altLang="zh-CN" sz="1600" dirty="0">
                <a:solidFill>
                  <a:schemeClr val="tx1">
                    <a:lumMod val="85000"/>
                    <a:lumOff val="15000"/>
                  </a:schemeClr>
                </a:solidFill>
                <a:cs typeface="+mn-ea"/>
                <a:sym typeface="+mn-lt"/>
              </a:rPr>
              <a:t>|</a:t>
            </a:r>
            <a:r>
              <a:rPr lang="zh-CN" altLang="en-US" sz="1600" dirty="0">
                <a:solidFill>
                  <a:schemeClr val="tx1">
                    <a:lumMod val="85000"/>
                    <a:lumOff val="15000"/>
                  </a:schemeClr>
                </a:solidFill>
                <a:cs typeface="+mn-ea"/>
                <a:sym typeface="+mn-lt"/>
              </a:rPr>
              <a:t> </a:t>
            </a:r>
          </a:p>
        </p:txBody>
      </p:sp>
      <p:sp>
        <p:nvSpPr>
          <p:cNvPr id="53" name="文本框 52"/>
          <p:cNvSpPr txBox="1"/>
          <p:nvPr/>
        </p:nvSpPr>
        <p:spPr>
          <a:xfrm>
            <a:off x="5618442" y="5155924"/>
            <a:ext cx="955112" cy="338554"/>
          </a:xfrm>
          <a:prstGeom prst="rect">
            <a:avLst/>
          </a:prstGeom>
          <a:noFill/>
        </p:spPr>
        <p:txBody>
          <a:bodyPr wrap="square" rtlCol="0">
            <a:spAutoFit/>
          </a:bodyPr>
          <a:lstStyle/>
          <a:p>
            <a:r>
              <a:rPr lang="zh-CN" altLang="en-US" sz="1600" spc="300" dirty="0">
                <a:solidFill>
                  <a:schemeClr val="tx1">
                    <a:lumMod val="85000"/>
                    <a:lumOff val="15000"/>
                  </a:schemeClr>
                </a:solidFill>
                <a:cs typeface="+mn-ea"/>
                <a:sym typeface="+mn-lt"/>
              </a:rPr>
              <a:t>刘天瑞</a:t>
            </a:r>
          </a:p>
        </p:txBody>
      </p:sp>
      <p:sp>
        <p:nvSpPr>
          <p:cNvPr id="54" name="iconfont-1187-868307"/>
          <p:cNvSpPr>
            <a:spLocks noChangeAspect="1"/>
          </p:cNvSpPr>
          <p:nvPr/>
        </p:nvSpPr>
        <p:spPr bwMode="auto">
          <a:xfrm>
            <a:off x="5386706" y="5155924"/>
            <a:ext cx="299157" cy="318572"/>
          </a:xfrm>
          <a:custGeom>
            <a:avLst/>
            <a:gdLst>
              <a:gd name="connsiteX0" fmla="*/ 259627 w 568475"/>
              <a:gd name="connsiteY0" fmla="*/ 574975 h 605368"/>
              <a:gd name="connsiteX1" fmla="*/ 257135 w 568475"/>
              <a:gd name="connsiteY1" fmla="*/ 587594 h 605368"/>
              <a:gd name="connsiteX2" fmla="*/ 272266 w 568475"/>
              <a:gd name="connsiteY2" fmla="*/ 587594 h 605368"/>
              <a:gd name="connsiteX3" fmla="*/ 267549 w 568475"/>
              <a:gd name="connsiteY3" fmla="*/ 535518 h 605368"/>
              <a:gd name="connsiteX4" fmla="*/ 263900 w 568475"/>
              <a:gd name="connsiteY4" fmla="*/ 554002 h 605368"/>
              <a:gd name="connsiteX5" fmla="*/ 297455 w 568475"/>
              <a:gd name="connsiteY5" fmla="*/ 587594 h 605368"/>
              <a:gd name="connsiteX6" fmla="*/ 311339 w 568475"/>
              <a:gd name="connsiteY6" fmla="*/ 587594 h 605368"/>
              <a:gd name="connsiteX7" fmla="*/ 309292 w 568475"/>
              <a:gd name="connsiteY7" fmla="*/ 577108 h 605368"/>
              <a:gd name="connsiteX8" fmla="*/ 272622 w 568475"/>
              <a:gd name="connsiteY8" fmla="*/ 510457 h 605368"/>
              <a:gd name="connsiteX9" fmla="*/ 271732 w 568475"/>
              <a:gd name="connsiteY9" fmla="*/ 514545 h 605368"/>
              <a:gd name="connsiteX10" fmla="*/ 302973 w 568475"/>
              <a:gd name="connsiteY10" fmla="*/ 545738 h 605368"/>
              <a:gd name="connsiteX11" fmla="*/ 295941 w 568475"/>
              <a:gd name="connsiteY11" fmla="*/ 510457 h 605368"/>
              <a:gd name="connsiteX12" fmla="*/ 293716 w 568475"/>
              <a:gd name="connsiteY12" fmla="*/ 510546 h 605368"/>
              <a:gd name="connsiteX13" fmla="*/ 274758 w 568475"/>
              <a:gd name="connsiteY13" fmla="*/ 510546 h 605368"/>
              <a:gd name="connsiteX14" fmla="*/ 272622 w 568475"/>
              <a:gd name="connsiteY14" fmla="*/ 510457 h 605368"/>
              <a:gd name="connsiteX15" fmla="*/ 275648 w 568475"/>
              <a:gd name="connsiteY15" fmla="*/ 467267 h 605368"/>
              <a:gd name="connsiteX16" fmla="*/ 264523 w 568475"/>
              <a:gd name="connsiteY16" fmla="*/ 481131 h 605368"/>
              <a:gd name="connsiteX17" fmla="*/ 264701 w 568475"/>
              <a:gd name="connsiteY17" fmla="*/ 482730 h 605368"/>
              <a:gd name="connsiteX18" fmla="*/ 274758 w 568475"/>
              <a:gd name="connsiteY18" fmla="*/ 492772 h 605368"/>
              <a:gd name="connsiteX19" fmla="*/ 293716 w 568475"/>
              <a:gd name="connsiteY19" fmla="*/ 492772 h 605368"/>
              <a:gd name="connsiteX20" fmla="*/ 303863 w 568475"/>
              <a:gd name="connsiteY20" fmla="*/ 482730 h 605368"/>
              <a:gd name="connsiteX21" fmla="*/ 304041 w 568475"/>
              <a:gd name="connsiteY21" fmla="*/ 481131 h 605368"/>
              <a:gd name="connsiteX22" fmla="*/ 292826 w 568475"/>
              <a:gd name="connsiteY22" fmla="*/ 467267 h 605368"/>
              <a:gd name="connsiteX23" fmla="*/ 291046 w 568475"/>
              <a:gd name="connsiteY23" fmla="*/ 469489 h 605368"/>
              <a:gd name="connsiteX24" fmla="*/ 284282 w 568475"/>
              <a:gd name="connsiteY24" fmla="*/ 472599 h 605368"/>
              <a:gd name="connsiteX25" fmla="*/ 277428 w 568475"/>
              <a:gd name="connsiteY25" fmla="*/ 469489 h 605368"/>
              <a:gd name="connsiteX26" fmla="*/ 275648 w 568475"/>
              <a:gd name="connsiteY26" fmla="*/ 467267 h 605368"/>
              <a:gd name="connsiteX27" fmla="*/ 531627 w 568475"/>
              <a:gd name="connsiteY27" fmla="*/ 466290 h 605368"/>
              <a:gd name="connsiteX28" fmla="*/ 502701 w 568475"/>
              <a:gd name="connsiteY28" fmla="*/ 495172 h 605368"/>
              <a:gd name="connsiteX29" fmla="*/ 483030 w 568475"/>
              <a:gd name="connsiteY29" fmla="*/ 542538 h 605368"/>
              <a:gd name="connsiteX30" fmla="*/ 483030 w 568475"/>
              <a:gd name="connsiteY30" fmla="*/ 587594 h 605368"/>
              <a:gd name="connsiteX31" fmla="*/ 531093 w 568475"/>
              <a:gd name="connsiteY31" fmla="*/ 587594 h 605368"/>
              <a:gd name="connsiteX32" fmla="*/ 550674 w 568475"/>
              <a:gd name="connsiteY32" fmla="*/ 571509 h 605368"/>
              <a:gd name="connsiteX33" fmla="*/ 550674 w 568475"/>
              <a:gd name="connsiteY33" fmla="*/ 519611 h 605368"/>
              <a:gd name="connsiteX34" fmla="*/ 531627 w 568475"/>
              <a:gd name="connsiteY34" fmla="*/ 466290 h 605368"/>
              <a:gd name="connsiteX35" fmla="*/ 36937 w 568475"/>
              <a:gd name="connsiteY35" fmla="*/ 466290 h 605368"/>
              <a:gd name="connsiteX36" fmla="*/ 17801 w 568475"/>
              <a:gd name="connsiteY36" fmla="*/ 519611 h 605368"/>
              <a:gd name="connsiteX37" fmla="*/ 17801 w 568475"/>
              <a:gd name="connsiteY37" fmla="*/ 571509 h 605368"/>
              <a:gd name="connsiteX38" fmla="*/ 37382 w 568475"/>
              <a:gd name="connsiteY38" fmla="*/ 587594 h 605368"/>
              <a:gd name="connsiteX39" fmla="*/ 85445 w 568475"/>
              <a:gd name="connsiteY39" fmla="*/ 587594 h 605368"/>
              <a:gd name="connsiteX40" fmla="*/ 85445 w 568475"/>
              <a:gd name="connsiteY40" fmla="*/ 542538 h 605368"/>
              <a:gd name="connsiteX41" fmla="*/ 65863 w 568475"/>
              <a:gd name="connsiteY41" fmla="*/ 495172 h 605368"/>
              <a:gd name="connsiteX42" fmla="*/ 409868 w 568475"/>
              <a:gd name="connsiteY42" fmla="*/ 425766 h 605368"/>
              <a:gd name="connsiteX43" fmla="*/ 355041 w 568475"/>
              <a:gd name="connsiteY43" fmla="*/ 506636 h 605368"/>
              <a:gd name="connsiteX44" fmla="*/ 341601 w 568475"/>
              <a:gd name="connsiteY44" fmla="*/ 514634 h 605368"/>
              <a:gd name="connsiteX45" fmla="*/ 339821 w 568475"/>
              <a:gd name="connsiteY45" fmla="*/ 514723 h 605368"/>
              <a:gd name="connsiteX46" fmla="*/ 326826 w 568475"/>
              <a:gd name="connsiteY46" fmla="*/ 509302 h 605368"/>
              <a:gd name="connsiteX47" fmla="*/ 326203 w 568475"/>
              <a:gd name="connsiteY47" fmla="*/ 508591 h 605368"/>
              <a:gd name="connsiteX48" fmla="*/ 317303 w 568475"/>
              <a:gd name="connsiteY48" fmla="*/ 497571 h 605368"/>
              <a:gd name="connsiteX49" fmla="*/ 312674 w 568475"/>
              <a:gd name="connsiteY49" fmla="*/ 503170 h 605368"/>
              <a:gd name="connsiteX50" fmla="*/ 326203 w 568475"/>
              <a:gd name="connsiteY50" fmla="*/ 571065 h 605368"/>
              <a:gd name="connsiteX51" fmla="*/ 329496 w 568475"/>
              <a:gd name="connsiteY51" fmla="*/ 587594 h 605368"/>
              <a:gd name="connsiteX52" fmla="*/ 465229 w 568475"/>
              <a:gd name="connsiteY52" fmla="*/ 587594 h 605368"/>
              <a:gd name="connsiteX53" fmla="*/ 465229 w 568475"/>
              <a:gd name="connsiteY53" fmla="*/ 542538 h 605368"/>
              <a:gd name="connsiteX54" fmla="*/ 490062 w 568475"/>
              <a:gd name="connsiteY54" fmla="*/ 482642 h 605368"/>
              <a:gd name="connsiteX55" fmla="*/ 518899 w 568475"/>
              <a:gd name="connsiteY55" fmla="*/ 453848 h 605368"/>
              <a:gd name="connsiteX56" fmla="*/ 494690 w 568475"/>
              <a:gd name="connsiteY56" fmla="*/ 441585 h 605368"/>
              <a:gd name="connsiteX57" fmla="*/ 158607 w 568475"/>
              <a:gd name="connsiteY57" fmla="*/ 425766 h 605368"/>
              <a:gd name="connsiteX58" fmla="*/ 73785 w 568475"/>
              <a:gd name="connsiteY58" fmla="*/ 441585 h 605368"/>
              <a:gd name="connsiteX59" fmla="*/ 49576 w 568475"/>
              <a:gd name="connsiteY59" fmla="*/ 453848 h 605368"/>
              <a:gd name="connsiteX60" fmla="*/ 78413 w 568475"/>
              <a:gd name="connsiteY60" fmla="*/ 482642 h 605368"/>
              <a:gd name="connsiteX61" fmla="*/ 103246 w 568475"/>
              <a:gd name="connsiteY61" fmla="*/ 542538 h 605368"/>
              <a:gd name="connsiteX62" fmla="*/ 103246 w 568475"/>
              <a:gd name="connsiteY62" fmla="*/ 587594 h 605368"/>
              <a:gd name="connsiteX63" fmla="*/ 238978 w 568475"/>
              <a:gd name="connsiteY63" fmla="*/ 587594 h 605368"/>
              <a:gd name="connsiteX64" fmla="*/ 255889 w 568475"/>
              <a:gd name="connsiteY64" fmla="*/ 503170 h 605368"/>
              <a:gd name="connsiteX65" fmla="*/ 251261 w 568475"/>
              <a:gd name="connsiteY65" fmla="*/ 497571 h 605368"/>
              <a:gd name="connsiteX66" fmla="*/ 242360 w 568475"/>
              <a:gd name="connsiteY66" fmla="*/ 508591 h 605368"/>
              <a:gd name="connsiteX67" fmla="*/ 241737 w 568475"/>
              <a:gd name="connsiteY67" fmla="*/ 509302 h 605368"/>
              <a:gd name="connsiteX68" fmla="*/ 228743 w 568475"/>
              <a:gd name="connsiteY68" fmla="*/ 514723 h 605368"/>
              <a:gd name="connsiteX69" fmla="*/ 226963 w 568475"/>
              <a:gd name="connsiteY69" fmla="*/ 514634 h 605368"/>
              <a:gd name="connsiteX70" fmla="*/ 213523 w 568475"/>
              <a:gd name="connsiteY70" fmla="*/ 506636 h 605368"/>
              <a:gd name="connsiteX71" fmla="*/ 367947 w 568475"/>
              <a:gd name="connsiteY71" fmla="*/ 381421 h 605368"/>
              <a:gd name="connsiteX72" fmla="*/ 317392 w 568475"/>
              <a:gd name="connsiteY72" fmla="*/ 410747 h 605368"/>
              <a:gd name="connsiteX73" fmla="*/ 303062 w 568475"/>
              <a:gd name="connsiteY73" fmla="*/ 451627 h 605368"/>
              <a:gd name="connsiteX74" fmla="*/ 339554 w 568475"/>
              <a:gd name="connsiteY74" fmla="*/ 496860 h 605368"/>
              <a:gd name="connsiteX75" fmla="*/ 339910 w 568475"/>
              <a:gd name="connsiteY75" fmla="*/ 496949 h 605368"/>
              <a:gd name="connsiteX76" fmla="*/ 340266 w 568475"/>
              <a:gd name="connsiteY76" fmla="*/ 496683 h 605368"/>
              <a:gd name="connsiteX77" fmla="*/ 394648 w 568475"/>
              <a:gd name="connsiteY77" fmla="*/ 416613 h 605368"/>
              <a:gd name="connsiteX78" fmla="*/ 200617 w 568475"/>
              <a:gd name="connsiteY78" fmla="*/ 381332 h 605368"/>
              <a:gd name="connsiteX79" fmla="*/ 173916 w 568475"/>
              <a:gd name="connsiteY79" fmla="*/ 416613 h 605368"/>
              <a:gd name="connsiteX80" fmla="*/ 228209 w 568475"/>
              <a:gd name="connsiteY80" fmla="*/ 496683 h 605368"/>
              <a:gd name="connsiteX81" fmla="*/ 228654 w 568475"/>
              <a:gd name="connsiteY81" fmla="*/ 496949 h 605368"/>
              <a:gd name="connsiteX82" fmla="*/ 229010 w 568475"/>
              <a:gd name="connsiteY82" fmla="*/ 496860 h 605368"/>
              <a:gd name="connsiteX83" fmla="*/ 265413 w 568475"/>
              <a:gd name="connsiteY83" fmla="*/ 451627 h 605368"/>
              <a:gd name="connsiteX84" fmla="*/ 251172 w 568475"/>
              <a:gd name="connsiteY84" fmla="*/ 410747 h 605368"/>
              <a:gd name="connsiteX85" fmla="*/ 200617 w 568475"/>
              <a:gd name="connsiteY85" fmla="*/ 381332 h 605368"/>
              <a:gd name="connsiteX86" fmla="*/ 264612 w 568475"/>
              <a:gd name="connsiteY86" fmla="*/ 368358 h 605368"/>
              <a:gd name="connsiteX87" fmla="*/ 284282 w 568475"/>
              <a:gd name="connsiteY87" fmla="*/ 448605 h 605368"/>
              <a:gd name="connsiteX88" fmla="*/ 303952 w 568475"/>
              <a:gd name="connsiteY88" fmla="*/ 368358 h 605368"/>
              <a:gd name="connsiteX89" fmla="*/ 268138 w 568475"/>
              <a:gd name="connsiteY89" fmla="*/ 309521 h 605368"/>
              <a:gd name="connsiteX90" fmla="*/ 284308 w 568475"/>
              <a:gd name="connsiteY90" fmla="*/ 311377 h 605368"/>
              <a:gd name="connsiteX91" fmla="*/ 314844 w 568475"/>
              <a:gd name="connsiteY91" fmla="*/ 313333 h 605368"/>
              <a:gd name="connsiteX92" fmla="*/ 324904 w 568475"/>
              <a:gd name="connsiteY92" fmla="*/ 315911 h 605368"/>
              <a:gd name="connsiteX93" fmla="*/ 337368 w 568475"/>
              <a:gd name="connsiteY93" fmla="*/ 314666 h 605368"/>
              <a:gd name="connsiteX94" fmla="*/ 338703 w 568475"/>
              <a:gd name="connsiteY94" fmla="*/ 327113 h 605368"/>
              <a:gd name="connsiteX95" fmla="*/ 324726 w 568475"/>
              <a:gd name="connsiteY95" fmla="*/ 333692 h 605368"/>
              <a:gd name="connsiteX96" fmla="*/ 309057 w 568475"/>
              <a:gd name="connsiteY96" fmla="*/ 330225 h 605368"/>
              <a:gd name="connsiteX97" fmla="*/ 289471 w 568475"/>
              <a:gd name="connsiteY97" fmla="*/ 328802 h 605368"/>
              <a:gd name="connsiteX98" fmla="*/ 289293 w 568475"/>
              <a:gd name="connsiteY98" fmla="*/ 328891 h 605368"/>
              <a:gd name="connsiteX99" fmla="*/ 288759 w 568475"/>
              <a:gd name="connsiteY99" fmla="*/ 329158 h 605368"/>
              <a:gd name="connsiteX100" fmla="*/ 288492 w 568475"/>
              <a:gd name="connsiteY100" fmla="*/ 329336 h 605368"/>
              <a:gd name="connsiteX101" fmla="*/ 288047 w 568475"/>
              <a:gd name="connsiteY101" fmla="*/ 329602 h 605368"/>
              <a:gd name="connsiteX102" fmla="*/ 287602 w 568475"/>
              <a:gd name="connsiteY102" fmla="*/ 329780 h 605368"/>
              <a:gd name="connsiteX103" fmla="*/ 287246 w 568475"/>
              <a:gd name="connsiteY103" fmla="*/ 329869 h 605368"/>
              <a:gd name="connsiteX104" fmla="*/ 286800 w 568475"/>
              <a:gd name="connsiteY104" fmla="*/ 330047 h 605368"/>
              <a:gd name="connsiteX105" fmla="*/ 286444 w 568475"/>
              <a:gd name="connsiteY105" fmla="*/ 330136 h 605368"/>
              <a:gd name="connsiteX106" fmla="*/ 285910 w 568475"/>
              <a:gd name="connsiteY106" fmla="*/ 330225 h 605368"/>
              <a:gd name="connsiteX107" fmla="*/ 285643 w 568475"/>
              <a:gd name="connsiteY107" fmla="*/ 330314 h 605368"/>
              <a:gd name="connsiteX108" fmla="*/ 285109 w 568475"/>
              <a:gd name="connsiteY108" fmla="*/ 330403 h 605368"/>
              <a:gd name="connsiteX109" fmla="*/ 284753 w 568475"/>
              <a:gd name="connsiteY109" fmla="*/ 330403 h 605368"/>
              <a:gd name="connsiteX110" fmla="*/ 284308 w 568475"/>
              <a:gd name="connsiteY110" fmla="*/ 330403 h 605368"/>
              <a:gd name="connsiteX111" fmla="*/ 283863 w 568475"/>
              <a:gd name="connsiteY111" fmla="*/ 330403 h 605368"/>
              <a:gd name="connsiteX112" fmla="*/ 283417 w 568475"/>
              <a:gd name="connsiteY112" fmla="*/ 330403 h 605368"/>
              <a:gd name="connsiteX113" fmla="*/ 282972 w 568475"/>
              <a:gd name="connsiteY113" fmla="*/ 330314 h 605368"/>
              <a:gd name="connsiteX114" fmla="*/ 282616 w 568475"/>
              <a:gd name="connsiteY114" fmla="*/ 330225 h 605368"/>
              <a:gd name="connsiteX115" fmla="*/ 282171 w 568475"/>
              <a:gd name="connsiteY115" fmla="*/ 330136 h 605368"/>
              <a:gd name="connsiteX116" fmla="*/ 281815 w 568475"/>
              <a:gd name="connsiteY116" fmla="*/ 330047 h 605368"/>
              <a:gd name="connsiteX117" fmla="*/ 281370 w 568475"/>
              <a:gd name="connsiteY117" fmla="*/ 329958 h 605368"/>
              <a:gd name="connsiteX118" fmla="*/ 280925 w 568475"/>
              <a:gd name="connsiteY118" fmla="*/ 329780 h 605368"/>
              <a:gd name="connsiteX119" fmla="*/ 280569 w 568475"/>
              <a:gd name="connsiteY119" fmla="*/ 329602 h 605368"/>
              <a:gd name="connsiteX120" fmla="*/ 280124 w 568475"/>
              <a:gd name="connsiteY120" fmla="*/ 329336 h 605368"/>
              <a:gd name="connsiteX121" fmla="*/ 279767 w 568475"/>
              <a:gd name="connsiteY121" fmla="*/ 329158 h 605368"/>
              <a:gd name="connsiteX122" fmla="*/ 279322 w 568475"/>
              <a:gd name="connsiteY122" fmla="*/ 328891 h 605368"/>
              <a:gd name="connsiteX123" fmla="*/ 279144 w 568475"/>
              <a:gd name="connsiteY123" fmla="*/ 328802 h 605368"/>
              <a:gd name="connsiteX124" fmla="*/ 259469 w 568475"/>
              <a:gd name="connsiteY124" fmla="*/ 330225 h 605368"/>
              <a:gd name="connsiteX125" fmla="*/ 243801 w 568475"/>
              <a:gd name="connsiteY125" fmla="*/ 333692 h 605368"/>
              <a:gd name="connsiteX126" fmla="*/ 229913 w 568475"/>
              <a:gd name="connsiteY126" fmla="*/ 327113 h 605368"/>
              <a:gd name="connsiteX127" fmla="*/ 231159 w 568475"/>
              <a:gd name="connsiteY127" fmla="*/ 314666 h 605368"/>
              <a:gd name="connsiteX128" fmla="*/ 243712 w 568475"/>
              <a:gd name="connsiteY128" fmla="*/ 315911 h 605368"/>
              <a:gd name="connsiteX129" fmla="*/ 253772 w 568475"/>
              <a:gd name="connsiteY129" fmla="*/ 313333 h 605368"/>
              <a:gd name="connsiteX130" fmla="*/ 268138 w 568475"/>
              <a:gd name="connsiteY130" fmla="*/ 309521 h 605368"/>
              <a:gd name="connsiteX131" fmla="*/ 474130 w 568475"/>
              <a:gd name="connsiteY131" fmla="*/ 245098 h 605368"/>
              <a:gd name="connsiteX132" fmla="*/ 464072 w 568475"/>
              <a:gd name="connsiteY132" fmla="*/ 255229 h 605368"/>
              <a:gd name="connsiteX133" fmla="*/ 464072 w 568475"/>
              <a:gd name="connsiteY133" fmla="*/ 280112 h 605368"/>
              <a:gd name="connsiteX134" fmla="*/ 484187 w 568475"/>
              <a:gd name="connsiteY134" fmla="*/ 280112 h 605368"/>
              <a:gd name="connsiteX135" fmla="*/ 484187 w 568475"/>
              <a:gd name="connsiteY135" fmla="*/ 255229 h 605368"/>
              <a:gd name="connsiteX136" fmla="*/ 474130 w 568475"/>
              <a:gd name="connsiteY136" fmla="*/ 245098 h 605368"/>
              <a:gd name="connsiteX137" fmla="*/ 350700 w 568475"/>
              <a:gd name="connsiteY137" fmla="*/ 236805 h 605368"/>
              <a:gd name="connsiteX138" fmla="*/ 359601 w 568475"/>
              <a:gd name="connsiteY138" fmla="*/ 245700 h 605368"/>
              <a:gd name="connsiteX139" fmla="*/ 341265 w 568475"/>
              <a:gd name="connsiteY139" fmla="*/ 264114 h 605368"/>
              <a:gd name="connsiteX140" fmla="*/ 332363 w 568475"/>
              <a:gd name="connsiteY140" fmla="*/ 255219 h 605368"/>
              <a:gd name="connsiteX141" fmla="*/ 341265 w 568475"/>
              <a:gd name="connsiteY141" fmla="*/ 246323 h 605368"/>
              <a:gd name="connsiteX142" fmla="*/ 341799 w 568475"/>
              <a:gd name="connsiteY142" fmla="*/ 245700 h 605368"/>
              <a:gd name="connsiteX143" fmla="*/ 350700 w 568475"/>
              <a:gd name="connsiteY143" fmla="*/ 236805 h 605368"/>
              <a:gd name="connsiteX144" fmla="*/ 236807 w 568475"/>
              <a:gd name="connsiteY144" fmla="*/ 236805 h 605368"/>
              <a:gd name="connsiteX145" fmla="*/ 245709 w 568475"/>
              <a:gd name="connsiteY145" fmla="*/ 245700 h 605368"/>
              <a:gd name="connsiteX146" fmla="*/ 227372 w 568475"/>
              <a:gd name="connsiteY146" fmla="*/ 264114 h 605368"/>
              <a:gd name="connsiteX147" fmla="*/ 218471 w 568475"/>
              <a:gd name="connsiteY147" fmla="*/ 255219 h 605368"/>
              <a:gd name="connsiteX148" fmla="*/ 227372 w 568475"/>
              <a:gd name="connsiteY148" fmla="*/ 246323 h 605368"/>
              <a:gd name="connsiteX149" fmla="*/ 227906 w 568475"/>
              <a:gd name="connsiteY149" fmla="*/ 245700 h 605368"/>
              <a:gd name="connsiteX150" fmla="*/ 236807 w 568475"/>
              <a:gd name="connsiteY150" fmla="*/ 236805 h 605368"/>
              <a:gd name="connsiteX151" fmla="*/ 284282 w 568475"/>
              <a:gd name="connsiteY151" fmla="*/ 235678 h 605368"/>
              <a:gd name="connsiteX152" fmla="*/ 274135 w 568475"/>
              <a:gd name="connsiteY152" fmla="*/ 245720 h 605368"/>
              <a:gd name="connsiteX153" fmla="*/ 227319 w 568475"/>
              <a:gd name="connsiteY153" fmla="*/ 292553 h 605368"/>
              <a:gd name="connsiteX154" fmla="*/ 180413 w 568475"/>
              <a:gd name="connsiteY154" fmla="*/ 245720 h 605368"/>
              <a:gd name="connsiteX155" fmla="*/ 180413 w 568475"/>
              <a:gd name="connsiteY155" fmla="*/ 245098 h 605368"/>
              <a:gd name="connsiteX156" fmla="*/ 159942 w 568475"/>
              <a:gd name="connsiteY156" fmla="*/ 245098 h 605368"/>
              <a:gd name="connsiteX157" fmla="*/ 159942 w 568475"/>
              <a:gd name="connsiteY157" fmla="*/ 245453 h 605368"/>
              <a:gd name="connsiteX158" fmla="*/ 188512 w 568475"/>
              <a:gd name="connsiteY158" fmla="*/ 339920 h 605368"/>
              <a:gd name="connsiteX159" fmla="*/ 248057 w 568475"/>
              <a:gd name="connsiteY159" fmla="*/ 390752 h 605368"/>
              <a:gd name="connsiteX160" fmla="*/ 246989 w 568475"/>
              <a:gd name="connsiteY160" fmla="*/ 358938 h 605368"/>
              <a:gd name="connsiteX161" fmla="*/ 255800 w 568475"/>
              <a:gd name="connsiteY161" fmla="*/ 350584 h 605368"/>
              <a:gd name="connsiteX162" fmla="*/ 312674 w 568475"/>
              <a:gd name="connsiteY162" fmla="*/ 350584 h 605368"/>
              <a:gd name="connsiteX163" fmla="*/ 321575 w 568475"/>
              <a:gd name="connsiteY163" fmla="*/ 358938 h 605368"/>
              <a:gd name="connsiteX164" fmla="*/ 320507 w 568475"/>
              <a:gd name="connsiteY164" fmla="*/ 390841 h 605368"/>
              <a:gd name="connsiteX165" fmla="*/ 379963 w 568475"/>
              <a:gd name="connsiteY165" fmla="*/ 340098 h 605368"/>
              <a:gd name="connsiteX166" fmla="*/ 408533 w 568475"/>
              <a:gd name="connsiteY166" fmla="*/ 245453 h 605368"/>
              <a:gd name="connsiteX167" fmla="*/ 408533 w 568475"/>
              <a:gd name="connsiteY167" fmla="*/ 245098 h 605368"/>
              <a:gd name="connsiteX168" fmla="*/ 388062 w 568475"/>
              <a:gd name="connsiteY168" fmla="*/ 245098 h 605368"/>
              <a:gd name="connsiteX169" fmla="*/ 388062 w 568475"/>
              <a:gd name="connsiteY169" fmla="*/ 245720 h 605368"/>
              <a:gd name="connsiteX170" fmla="*/ 341245 w 568475"/>
              <a:gd name="connsiteY170" fmla="*/ 292553 h 605368"/>
              <a:gd name="connsiteX171" fmla="*/ 294339 w 568475"/>
              <a:gd name="connsiteY171" fmla="*/ 245720 h 605368"/>
              <a:gd name="connsiteX172" fmla="*/ 284282 w 568475"/>
              <a:gd name="connsiteY172" fmla="*/ 235678 h 605368"/>
              <a:gd name="connsiteX173" fmla="*/ 341245 w 568475"/>
              <a:gd name="connsiteY173" fmla="*/ 216660 h 605368"/>
              <a:gd name="connsiteX174" fmla="*/ 312140 w 568475"/>
              <a:gd name="connsiteY174" fmla="*/ 245720 h 605368"/>
              <a:gd name="connsiteX175" fmla="*/ 341245 w 568475"/>
              <a:gd name="connsiteY175" fmla="*/ 274780 h 605368"/>
              <a:gd name="connsiteX176" fmla="*/ 370261 w 568475"/>
              <a:gd name="connsiteY176" fmla="*/ 245720 h 605368"/>
              <a:gd name="connsiteX177" fmla="*/ 341245 w 568475"/>
              <a:gd name="connsiteY177" fmla="*/ 216660 h 605368"/>
              <a:gd name="connsiteX178" fmla="*/ 227319 w 568475"/>
              <a:gd name="connsiteY178" fmla="*/ 216660 h 605368"/>
              <a:gd name="connsiteX179" fmla="*/ 198214 w 568475"/>
              <a:gd name="connsiteY179" fmla="*/ 245720 h 605368"/>
              <a:gd name="connsiteX180" fmla="*/ 227319 w 568475"/>
              <a:gd name="connsiteY180" fmla="*/ 274780 h 605368"/>
              <a:gd name="connsiteX181" fmla="*/ 256334 w 568475"/>
              <a:gd name="connsiteY181" fmla="*/ 245720 h 605368"/>
              <a:gd name="connsiteX182" fmla="*/ 227319 w 568475"/>
              <a:gd name="connsiteY182" fmla="*/ 216660 h 605368"/>
              <a:gd name="connsiteX183" fmla="*/ 284282 w 568475"/>
              <a:gd name="connsiteY183" fmla="*/ 178802 h 605368"/>
              <a:gd name="connsiteX184" fmla="*/ 192696 w 568475"/>
              <a:gd name="connsiteY184" fmla="*/ 189555 h 605368"/>
              <a:gd name="connsiteX185" fmla="*/ 160209 w 568475"/>
              <a:gd name="connsiteY185" fmla="*/ 207773 h 605368"/>
              <a:gd name="connsiteX186" fmla="*/ 159942 w 568475"/>
              <a:gd name="connsiteY186" fmla="*/ 210084 h 605368"/>
              <a:gd name="connsiteX187" fmla="*/ 159942 w 568475"/>
              <a:gd name="connsiteY187" fmla="*/ 227324 h 605368"/>
              <a:gd name="connsiteX188" fmla="*/ 184151 w 568475"/>
              <a:gd name="connsiteY188" fmla="*/ 227324 h 605368"/>
              <a:gd name="connsiteX189" fmla="*/ 227319 w 568475"/>
              <a:gd name="connsiteY189" fmla="*/ 198887 h 605368"/>
              <a:gd name="connsiteX190" fmla="*/ 268261 w 568475"/>
              <a:gd name="connsiteY190" fmla="*/ 222970 h 605368"/>
              <a:gd name="connsiteX191" fmla="*/ 284282 w 568475"/>
              <a:gd name="connsiteY191" fmla="*/ 217904 h 605368"/>
              <a:gd name="connsiteX192" fmla="*/ 300303 w 568475"/>
              <a:gd name="connsiteY192" fmla="*/ 222970 h 605368"/>
              <a:gd name="connsiteX193" fmla="*/ 341245 w 568475"/>
              <a:gd name="connsiteY193" fmla="*/ 198887 h 605368"/>
              <a:gd name="connsiteX194" fmla="*/ 384324 w 568475"/>
              <a:gd name="connsiteY194" fmla="*/ 227324 h 605368"/>
              <a:gd name="connsiteX195" fmla="*/ 408533 w 568475"/>
              <a:gd name="connsiteY195" fmla="*/ 227324 h 605368"/>
              <a:gd name="connsiteX196" fmla="*/ 408533 w 568475"/>
              <a:gd name="connsiteY196" fmla="*/ 209728 h 605368"/>
              <a:gd name="connsiteX197" fmla="*/ 408266 w 568475"/>
              <a:gd name="connsiteY197" fmla="*/ 207773 h 605368"/>
              <a:gd name="connsiteX198" fmla="*/ 375779 w 568475"/>
              <a:gd name="connsiteY198" fmla="*/ 189555 h 605368"/>
              <a:gd name="connsiteX199" fmla="*/ 284282 w 568475"/>
              <a:gd name="connsiteY199" fmla="*/ 178802 h 605368"/>
              <a:gd name="connsiteX200" fmla="*/ 284282 w 568475"/>
              <a:gd name="connsiteY200" fmla="*/ 140856 h 605368"/>
              <a:gd name="connsiteX201" fmla="*/ 192696 w 568475"/>
              <a:gd name="connsiteY201" fmla="*/ 151609 h 605368"/>
              <a:gd name="connsiteX202" fmla="*/ 160209 w 568475"/>
              <a:gd name="connsiteY202" fmla="*/ 169916 h 605368"/>
              <a:gd name="connsiteX203" fmla="*/ 159942 w 568475"/>
              <a:gd name="connsiteY203" fmla="*/ 172137 h 605368"/>
              <a:gd name="connsiteX204" fmla="*/ 159942 w 568475"/>
              <a:gd name="connsiteY204" fmla="*/ 183690 h 605368"/>
              <a:gd name="connsiteX205" fmla="*/ 187800 w 568475"/>
              <a:gd name="connsiteY205" fmla="*/ 172404 h 605368"/>
              <a:gd name="connsiteX206" fmla="*/ 284282 w 568475"/>
              <a:gd name="connsiteY206" fmla="*/ 161029 h 605368"/>
              <a:gd name="connsiteX207" fmla="*/ 380675 w 568475"/>
              <a:gd name="connsiteY207" fmla="*/ 172404 h 605368"/>
              <a:gd name="connsiteX208" fmla="*/ 408533 w 568475"/>
              <a:gd name="connsiteY208" fmla="*/ 183601 h 605368"/>
              <a:gd name="connsiteX209" fmla="*/ 408533 w 568475"/>
              <a:gd name="connsiteY209" fmla="*/ 171871 h 605368"/>
              <a:gd name="connsiteX210" fmla="*/ 408266 w 568475"/>
              <a:gd name="connsiteY210" fmla="*/ 169916 h 605368"/>
              <a:gd name="connsiteX211" fmla="*/ 375779 w 568475"/>
              <a:gd name="connsiteY211" fmla="*/ 151609 h 605368"/>
              <a:gd name="connsiteX212" fmla="*/ 284282 w 568475"/>
              <a:gd name="connsiteY212" fmla="*/ 140856 h 605368"/>
              <a:gd name="connsiteX213" fmla="*/ 284282 w 568475"/>
              <a:gd name="connsiteY213" fmla="*/ 74472 h 605368"/>
              <a:gd name="connsiteX214" fmla="*/ 192696 w 568475"/>
              <a:gd name="connsiteY214" fmla="*/ 85225 h 605368"/>
              <a:gd name="connsiteX215" fmla="*/ 160209 w 568475"/>
              <a:gd name="connsiteY215" fmla="*/ 103531 h 605368"/>
              <a:gd name="connsiteX216" fmla="*/ 159942 w 568475"/>
              <a:gd name="connsiteY216" fmla="*/ 105753 h 605368"/>
              <a:gd name="connsiteX217" fmla="*/ 159942 w 568475"/>
              <a:gd name="connsiteY217" fmla="*/ 138279 h 605368"/>
              <a:gd name="connsiteX218" fmla="*/ 159942 w 568475"/>
              <a:gd name="connsiteY218" fmla="*/ 143078 h 605368"/>
              <a:gd name="connsiteX219" fmla="*/ 159942 w 568475"/>
              <a:gd name="connsiteY219" fmla="*/ 145744 h 605368"/>
              <a:gd name="connsiteX220" fmla="*/ 187800 w 568475"/>
              <a:gd name="connsiteY220" fmla="*/ 134546 h 605368"/>
              <a:gd name="connsiteX221" fmla="*/ 284282 w 568475"/>
              <a:gd name="connsiteY221" fmla="*/ 123082 h 605368"/>
              <a:gd name="connsiteX222" fmla="*/ 380675 w 568475"/>
              <a:gd name="connsiteY222" fmla="*/ 134546 h 605368"/>
              <a:gd name="connsiteX223" fmla="*/ 408533 w 568475"/>
              <a:gd name="connsiteY223" fmla="*/ 145655 h 605368"/>
              <a:gd name="connsiteX224" fmla="*/ 408533 w 568475"/>
              <a:gd name="connsiteY224" fmla="*/ 139345 h 605368"/>
              <a:gd name="connsiteX225" fmla="*/ 408533 w 568475"/>
              <a:gd name="connsiteY225" fmla="*/ 135435 h 605368"/>
              <a:gd name="connsiteX226" fmla="*/ 408533 w 568475"/>
              <a:gd name="connsiteY226" fmla="*/ 105486 h 605368"/>
              <a:gd name="connsiteX227" fmla="*/ 408266 w 568475"/>
              <a:gd name="connsiteY227" fmla="*/ 103531 h 605368"/>
              <a:gd name="connsiteX228" fmla="*/ 375779 w 568475"/>
              <a:gd name="connsiteY228" fmla="*/ 85225 h 605368"/>
              <a:gd name="connsiteX229" fmla="*/ 284282 w 568475"/>
              <a:gd name="connsiteY229" fmla="*/ 74472 h 605368"/>
              <a:gd name="connsiteX230" fmla="*/ 279431 w 568475"/>
              <a:gd name="connsiteY230" fmla="*/ 17729 h 605368"/>
              <a:gd name="connsiteX231" fmla="*/ 252952 w 568475"/>
              <a:gd name="connsiteY231" fmla="*/ 22128 h 605368"/>
              <a:gd name="connsiteX232" fmla="*/ 59811 w 568475"/>
              <a:gd name="connsiteY232" fmla="*/ 88246 h 605368"/>
              <a:gd name="connsiteX233" fmla="*/ 55628 w 568475"/>
              <a:gd name="connsiteY233" fmla="*/ 94111 h 605368"/>
              <a:gd name="connsiteX234" fmla="*/ 59811 w 568475"/>
              <a:gd name="connsiteY234" fmla="*/ 99977 h 605368"/>
              <a:gd name="connsiteX235" fmla="*/ 142141 w 568475"/>
              <a:gd name="connsiteY235" fmla="*/ 128148 h 605368"/>
              <a:gd name="connsiteX236" fmla="*/ 142141 w 568475"/>
              <a:gd name="connsiteY236" fmla="*/ 103531 h 605368"/>
              <a:gd name="connsiteX237" fmla="*/ 142675 w 568475"/>
              <a:gd name="connsiteY237" fmla="*/ 100599 h 605368"/>
              <a:gd name="connsiteX238" fmla="*/ 187800 w 568475"/>
              <a:gd name="connsiteY238" fmla="*/ 68162 h 605368"/>
              <a:gd name="connsiteX239" fmla="*/ 284282 w 568475"/>
              <a:gd name="connsiteY239" fmla="*/ 56698 h 605368"/>
              <a:gd name="connsiteX240" fmla="*/ 380675 w 568475"/>
              <a:gd name="connsiteY240" fmla="*/ 68162 h 605368"/>
              <a:gd name="connsiteX241" fmla="*/ 425889 w 568475"/>
              <a:gd name="connsiteY241" fmla="*/ 100954 h 605368"/>
              <a:gd name="connsiteX242" fmla="*/ 426334 w 568475"/>
              <a:gd name="connsiteY242" fmla="*/ 103531 h 605368"/>
              <a:gd name="connsiteX243" fmla="*/ 426334 w 568475"/>
              <a:gd name="connsiteY243" fmla="*/ 124860 h 605368"/>
              <a:gd name="connsiteX244" fmla="*/ 499051 w 568475"/>
              <a:gd name="connsiteY244" fmla="*/ 99977 h 605368"/>
              <a:gd name="connsiteX245" fmla="*/ 503235 w 568475"/>
              <a:gd name="connsiteY245" fmla="*/ 94111 h 605368"/>
              <a:gd name="connsiteX246" fmla="*/ 499051 w 568475"/>
              <a:gd name="connsiteY246" fmla="*/ 88246 h 605368"/>
              <a:gd name="connsiteX247" fmla="*/ 305910 w 568475"/>
              <a:gd name="connsiteY247" fmla="*/ 22128 h 605368"/>
              <a:gd name="connsiteX248" fmla="*/ 279431 w 568475"/>
              <a:gd name="connsiteY248" fmla="*/ 17729 h 605368"/>
              <a:gd name="connsiteX249" fmla="*/ 279431 w 568475"/>
              <a:gd name="connsiteY249" fmla="*/ 0 h 605368"/>
              <a:gd name="connsiteX250" fmla="*/ 311695 w 568475"/>
              <a:gd name="connsiteY250" fmla="*/ 5332 h 605368"/>
              <a:gd name="connsiteX251" fmla="*/ 504837 w 568475"/>
              <a:gd name="connsiteY251" fmla="*/ 71450 h 605368"/>
              <a:gd name="connsiteX252" fmla="*/ 521036 w 568475"/>
              <a:gd name="connsiteY252" fmla="*/ 94111 h 605368"/>
              <a:gd name="connsiteX253" fmla="*/ 504837 w 568475"/>
              <a:gd name="connsiteY253" fmla="*/ 116773 h 605368"/>
              <a:gd name="connsiteX254" fmla="*/ 483030 w 568475"/>
              <a:gd name="connsiteY254" fmla="*/ 124238 h 605368"/>
              <a:gd name="connsiteX255" fmla="*/ 483030 w 568475"/>
              <a:gd name="connsiteY255" fmla="*/ 228835 h 605368"/>
              <a:gd name="connsiteX256" fmla="*/ 501988 w 568475"/>
              <a:gd name="connsiteY256" fmla="*/ 255229 h 605368"/>
              <a:gd name="connsiteX257" fmla="*/ 501988 w 568475"/>
              <a:gd name="connsiteY257" fmla="*/ 288999 h 605368"/>
              <a:gd name="connsiteX258" fmla="*/ 493088 w 568475"/>
              <a:gd name="connsiteY258" fmla="*/ 297885 h 605368"/>
              <a:gd name="connsiteX259" fmla="*/ 455172 w 568475"/>
              <a:gd name="connsiteY259" fmla="*/ 297885 h 605368"/>
              <a:gd name="connsiteX260" fmla="*/ 446271 w 568475"/>
              <a:gd name="connsiteY260" fmla="*/ 288999 h 605368"/>
              <a:gd name="connsiteX261" fmla="*/ 446271 w 568475"/>
              <a:gd name="connsiteY261" fmla="*/ 255229 h 605368"/>
              <a:gd name="connsiteX262" fmla="*/ 465229 w 568475"/>
              <a:gd name="connsiteY262" fmla="*/ 228835 h 605368"/>
              <a:gd name="connsiteX263" fmla="*/ 465229 w 568475"/>
              <a:gd name="connsiteY263" fmla="*/ 130281 h 605368"/>
              <a:gd name="connsiteX264" fmla="*/ 426334 w 568475"/>
              <a:gd name="connsiteY264" fmla="*/ 143611 h 605368"/>
              <a:gd name="connsiteX265" fmla="*/ 426334 w 568475"/>
              <a:gd name="connsiteY265" fmla="*/ 245453 h 605368"/>
              <a:gd name="connsiteX266" fmla="*/ 380586 w 568475"/>
              <a:gd name="connsiteY266" fmla="*/ 368535 h 605368"/>
              <a:gd name="connsiteX267" fmla="*/ 410224 w 568475"/>
              <a:gd name="connsiteY267" fmla="*/ 407815 h 605368"/>
              <a:gd name="connsiteX268" fmla="*/ 498339 w 568475"/>
              <a:gd name="connsiteY268" fmla="*/ 424255 h 605368"/>
              <a:gd name="connsiteX269" fmla="*/ 499140 w 568475"/>
              <a:gd name="connsiteY269" fmla="*/ 424433 h 605368"/>
              <a:gd name="connsiteX270" fmla="*/ 550407 w 568475"/>
              <a:gd name="connsiteY270" fmla="*/ 461758 h 605368"/>
              <a:gd name="connsiteX271" fmla="*/ 568475 w 568475"/>
              <a:gd name="connsiteY271" fmla="*/ 519611 h 605368"/>
              <a:gd name="connsiteX272" fmla="*/ 568475 w 568475"/>
              <a:gd name="connsiteY272" fmla="*/ 571509 h 605368"/>
              <a:gd name="connsiteX273" fmla="*/ 531093 w 568475"/>
              <a:gd name="connsiteY273" fmla="*/ 605368 h 605368"/>
              <a:gd name="connsiteX274" fmla="*/ 322287 w 568475"/>
              <a:gd name="connsiteY274" fmla="*/ 605368 h 605368"/>
              <a:gd name="connsiteX275" fmla="*/ 322198 w 568475"/>
              <a:gd name="connsiteY275" fmla="*/ 605368 h 605368"/>
              <a:gd name="connsiteX276" fmla="*/ 246366 w 568475"/>
              <a:gd name="connsiteY276" fmla="*/ 605368 h 605368"/>
              <a:gd name="connsiteX277" fmla="*/ 246277 w 568475"/>
              <a:gd name="connsiteY277" fmla="*/ 605368 h 605368"/>
              <a:gd name="connsiteX278" fmla="*/ 37382 w 568475"/>
              <a:gd name="connsiteY278" fmla="*/ 605368 h 605368"/>
              <a:gd name="connsiteX279" fmla="*/ 0 w 568475"/>
              <a:gd name="connsiteY279" fmla="*/ 571509 h 605368"/>
              <a:gd name="connsiteX280" fmla="*/ 0 w 568475"/>
              <a:gd name="connsiteY280" fmla="*/ 519611 h 605368"/>
              <a:gd name="connsiteX281" fmla="*/ 18068 w 568475"/>
              <a:gd name="connsiteY281" fmla="*/ 461758 h 605368"/>
              <a:gd name="connsiteX282" fmla="*/ 69424 w 568475"/>
              <a:gd name="connsiteY282" fmla="*/ 424433 h 605368"/>
              <a:gd name="connsiteX283" fmla="*/ 70136 w 568475"/>
              <a:gd name="connsiteY283" fmla="*/ 424255 h 605368"/>
              <a:gd name="connsiteX284" fmla="*/ 158340 w 568475"/>
              <a:gd name="connsiteY284" fmla="*/ 407815 h 605368"/>
              <a:gd name="connsiteX285" fmla="*/ 187978 w 568475"/>
              <a:gd name="connsiteY285" fmla="*/ 368535 h 605368"/>
              <a:gd name="connsiteX286" fmla="*/ 142141 w 568475"/>
              <a:gd name="connsiteY286" fmla="*/ 245453 h 605368"/>
              <a:gd name="connsiteX287" fmla="*/ 142141 w 568475"/>
              <a:gd name="connsiteY287" fmla="*/ 146899 h 605368"/>
              <a:gd name="connsiteX288" fmla="*/ 54026 w 568475"/>
              <a:gd name="connsiteY288" fmla="*/ 116773 h 605368"/>
              <a:gd name="connsiteX289" fmla="*/ 37827 w 568475"/>
              <a:gd name="connsiteY289" fmla="*/ 94111 h 605368"/>
              <a:gd name="connsiteX290" fmla="*/ 54026 w 568475"/>
              <a:gd name="connsiteY290" fmla="*/ 71450 h 605368"/>
              <a:gd name="connsiteX291" fmla="*/ 247167 w 568475"/>
              <a:gd name="connsiteY291" fmla="*/ 5332 h 605368"/>
              <a:gd name="connsiteX292" fmla="*/ 279431 w 568475"/>
              <a:gd name="connsiteY292" fmla="*/ 0 h 60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Lst>
            <a:rect l="l" t="t" r="r" b="b"/>
            <a:pathLst>
              <a:path w="568475" h="605368">
                <a:moveTo>
                  <a:pt x="259627" y="574975"/>
                </a:moveTo>
                <a:lnTo>
                  <a:pt x="257135" y="587594"/>
                </a:lnTo>
                <a:lnTo>
                  <a:pt x="272266" y="587594"/>
                </a:lnTo>
                <a:close/>
                <a:moveTo>
                  <a:pt x="267549" y="535518"/>
                </a:moveTo>
                <a:lnTo>
                  <a:pt x="263900" y="554002"/>
                </a:lnTo>
                <a:lnTo>
                  <a:pt x="297455" y="587594"/>
                </a:lnTo>
                <a:lnTo>
                  <a:pt x="311339" y="587594"/>
                </a:lnTo>
                <a:lnTo>
                  <a:pt x="309292" y="577108"/>
                </a:lnTo>
                <a:close/>
                <a:moveTo>
                  <a:pt x="272622" y="510457"/>
                </a:moveTo>
                <a:lnTo>
                  <a:pt x="271732" y="514545"/>
                </a:lnTo>
                <a:lnTo>
                  <a:pt x="302973" y="545738"/>
                </a:lnTo>
                <a:lnTo>
                  <a:pt x="295941" y="510457"/>
                </a:lnTo>
                <a:cubicBezTo>
                  <a:pt x="295229" y="510546"/>
                  <a:pt x="294517" y="510546"/>
                  <a:pt x="293716" y="510546"/>
                </a:cubicBezTo>
                <a:lnTo>
                  <a:pt x="274758" y="510546"/>
                </a:lnTo>
                <a:cubicBezTo>
                  <a:pt x="274046" y="510546"/>
                  <a:pt x="273334" y="510546"/>
                  <a:pt x="272622" y="510457"/>
                </a:cubicBezTo>
                <a:close/>
                <a:moveTo>
                  <a:pt x="275648" y="467267"/>
                </a:moveTo>
                <a:lnTo>
                  <a:pt x="264523" y="481131"/>
                </a:lnTo>
                <a:cubicBezTo>
                  <a:pt x="264612" y="481664"/>
                  <a:pt x="264701" y="482197"/>
                  <a:pt x="264701" y="482730"/>
                </a:cubicBezTo>
                <a:cubicBezTo>
                  <a:pt x="264701" y="488240"/>
                  <a:pt x="269240" y="492772"/>
                  <a:pt x="274758" y="492772"/>
                </a:cubicBezTo>
                <a:lnTo>
                  <a:pt x="293716" y="492772"/>
                </a:lnTo>
                <a:cubicBezTo>
                  <a:pt x="299324" y="492772"/>
                  <a:pt x="303863" y="488240"/>
                  <a:pt x="303863" y="482730"/>
                </a:cubicBezTo>
                <a:cubicBezTo>
                  <a:pt x="303863" y="482197"/>
                  <a:pt x="303863" y="481664"/>
                  <a:pt x="304041" y="481131"/>
                </a:cubicBezTo>
                <a:lnTo>
                  <a:pt x="292826" y="467267"/>
                </a:lnTo>
                <a:cubicBezTo>
                  <a:pt x="292292" y="467978"/>
                  <a:pt x="291669" y="468778"/>
                  <a:pt x="291046" y="469489"/>
                </a:cubicBezTo>
                <a:cubicBezTo>
                  <a:pt x="289355" y="471444"/>
                  <a:pt x="286863" y="472599"/>
                  <a:pt x="284282" y="472599"/>
                </a:cubicBezTo>
                <a:cubicBezTo>
                  <a:pt x="281612" y="472599"/>
                  <a:pt x="279119" y="471444"/>
                  <a:pt x="277428" y="469489"/>
                </a:cubicBezTo>
                <a:cubicBezTo>
                  <a:pt x="276894" y="468778"/>
                  <a:pt x="276271" y="467978"/>
                  <a:pt x="275648" y="467267"/>
                </a:cubicBezTo>
                <a:close/>
                <a:moveTo>
                  <a:pt x="531627" y="466290"/>
                </a:moveTo>
                <a:lnTo>
                  <a:pt x="502701" y="495172"/>
                </a:lnTo>
                <a:cubicBezTo>
                  <a:pt x="490062" y="507880"/>
                  <a:pt x="483030" y="524676"/>
                  <a:pt x="483030" y="542538"/>
                </a:cubicBezTo>
                <a:lnTo>
                  <a:pt x="483030" y="587594"/>
                </a:lnTo>
                <a:lnTo>
                  <a:pt x="531093" y="587594"/>
                </a:lnTo>
                <a:cubicBezTo>
                  <a:pt x="541863" y="587594"/>
                  <a:pt x="550674" y="580396"/>
                  <a:pt x="550674" y="571509"/>
                </a:cubicBezTo>
                <a:lnTo>
                  <a:pt x="550674" y="519611"/>
                </a:lnTo>
                <a:cubicBezTo>
                  <a:pt x="550674" y="501659"/>
                  <a:pt x="544177" y="481842"/>
                  <a:pt x="531627" y="466290"/>
                </a:cubicBezTo>
                <a:close/>
                <a:moveTo>
                  <a:pt x="36937" y="466290"/>
                </a:moveTo>
                <a:cubicBezTo>
                  <a:pt x="24298" y="481842"/>
                  <a:pt x="17801" y="501659"/>
                  <a:pt x="17801" y="519611"/>
                </a:cubicBezTo>
                <a:lnTo>
                  <a:pt x="17801" y="571509"/>
                </a:lnTo>
                <a:cubicBezTo>
                  <a:pt x="17801" y="580396"/>
                  <a:pt x="26612" y="587594"/>
                  <a:pt x="37382" y="587594"/>
                </a:cubicBezTo>
                <a:lnTo>
                  <a:pt x="85445" y="587594"/>
                </a:lnTo>
                <a:lnTo>
                  <a:pt x="85445" y="542538"/>
                </a:lnTo>
                <a:cubicBezTo>
                  <a:pt x="85445" y="524676"/>
                  <a:pt x="78502" y="507880"/>
                  <a:pt x="65863" y="495172"/>
                </a:cubicBezTo>
                <a:close/>
                <a:moveTo>
                  <a:pt x="409868" y="425766"/>
                </a:moveTo>
                <a:lnTo>
                  <a:pt x="355041" y="506636"/>
                </a:lnTo>
                <a:cubicBezTo>
                  <a:pt x="351926" y="511168"/>
                  <a:pt x="347031" y="514101"/>
                  <a:pt x="341601" y="514634"/>
                </a:cubicBezTo>
                <a:cubicBezTo>
                  <a:pt x="340978" y="514634"/>
                  <a:pt x="340355" y="514723"/>
                  <a:pt x="339821" y="514723"/>
                </a:cubicBezTo>
                <a:cubicBezTo>
                  <a:pt x="334926" y="514723"/>
                  <a:pt x="330297" y="512768"/>
                  <a:pt x="326826" y="509302"/>
                </a:cubicBezTo>
                <a:cubicBezTo>
                  <a:pt x="326559" y="509035"/>
                  <a:pt x="326381" y="508858"/>
                  <a:pt x="326203" y="508591"/>
                </a:cubicBezTo>
                <a:lnTo>
                  <a:pt x="317303" y="497571"/>
                </a:lnTo>
                <a:cubicBezTo>
                  <a:pt x="315968" y="499615"/>
                  <a:pt x="314454" y="501570"/>
                  <a:pt x="312674" y="503170"/>
                </a:cubicBezTo>
                <a:lnTo>
                  <a:pt x="326203" y="571065"/>
                </a:lnTo>
                <a:lnTo>
                  <a:pt x="329496" y="587594"/>
                </a:lnTo>
                <a:lnTo>
                  <a:pt x="465229" y="587594"/>
                </a:lnTo>
                <a:lnTo>
                  <a:pt x="465229" y="542538"/>
                </a:lnTo>
                <a:cubicBezTo>
                  <a:pt x="465229" y="519877"/>
                  <a:pt x="474041" y="498638"/>
                  <a:pt x="490062" y="482642"/>
                </a:cubicBezTo>
                <a:lnTo>
                  <a:pt x="518899" y="453848"/>
                </a:lnTo>
                <a:cubicBezTo>
                  <a:pt x="511957" y="448516"/>
                  <a:pt x="503858" y="444251"/>
                  <a:pt x="494690" y="441585"/>
                </a:cubicBezTo>
                <a:close/>
                <a:moveTo>
                  <a:pt x="158607" y="425766"/>
                </a:moveTo>
                <a:lnTo>
                  <a:pt x="73785" y="441585"/>
                </a:lnTo>
                <a:cubicBezTo>
                  <a:pt x="64617" y="444251"/>
                  <a:pt x="56607" y="448516"/>
                  <a:pt x="49576" y="453848"/>
                </a:cubicBezTo>
                <a:lnTo>
                  <a:pt x="78413" y="482642"/>
                </a:lnTo>
                <a:cubicBezTo>
                  <a:pt x="94434" y="498638"/>
                  <a:pt x="103246" y="519877"/>
                  <a:pt x="103246" y="542538"/>
                </a:cubicBezTo>
                <a:lnTo>
                  <a:pt x="103246" y="587594"/>
                </a:lnTo>
                <a:lnTo>
                  <a:pt x="238978" y="587594"/>
                </a:lnTo>
                <a:lnTo>
                  <a:pt x="255889" y="503170"/>
                </a:lnTo>
                <a:cubicBezTo>
                  <a:pt x="254109" y="501570"/>
                  <a:pt x="252507" y="499615"/>
                  <a:pt x="251261" y="497571"/>
                </a:cubicBezTo>
                <a:lnTo>
                  <a:pt x="242360" y="508591"/>
                </a:lnTo>
                <a:cubicBezTo>
                  <a:pt x="242182" y="508858"/>
                  <a:pt x="241915" y="509124"/>
                  <a:pt x="241737" y="509302"/>
                </a:cubicBezTo>
                <a:cubicBezTo>
                  <a:pt x="238266" y="512768"/>
                  <a:pt x="233549" y="514723"/>
                  <a:pt x="228743" y="514723"/>
                </a:cubicBezTo>
                <a:cubicBezTo>
                  <a:pt x="228120" y="514723"/>
                  <a:pt x="227586" y="514634"/>
                  <a:pt x="226963" y="514634"/>
                </a:cubicBezTo>
                <a:cubicBezTo>
                  <a:pt x="221533" y="514101"/>
                  <a:pt x="216549" y="511168"/>
                  <a:pt x="213523" y="506636"/>
                </a:cubicBezTo>
                <a:close/>
                <a:moveTo>
                  <a:pt x="367947" y="381421"/>
                </a:moveTo>
                <a:cubicBezTo>
                  <a:pt x="352994" y="394929"/>
                  <a:pt x="335905" y="405149"/>
                  <a:pt x="317392" y="410747"/>
                </a:cubicBezTo>
                <a:cubicBezTo>
                  <a:pt x="314632" y="424167"/>
                  <a:pt x="310182" y="438474"/>
                  <a:pt x="303062" y="451627"/>
                </a:cubicBezTo>
                <a:lnTo>
                  <a:pt x="339554" y="496860"/>
                </a:lnTo>
                <a:cubicBezTo>
                  <a:pt x="339643" y="496860"/>
                  <a:pt x="339732" y="496949"/>
                  <a:pt x="339910" y="496949"/>
                </a:cubicBezTo>
                <a:cubicBezTo>
                  <a:pt x="340177" y="496860"/>
                  <a:pt x="340266" y="496683"/>
                  <a:pt x="340266" y="496683"/>
                </a:cubicBezTo>
                <a:lnTo>
                  <a:pt x="394648" y="416613"/>
                </a:lnTo>
                <a:close/>
                <a:moveTo>
                  <a:pt x="200617" y="381332"/>
                </a:moveTo>
                <a:lnTo>
                  <a:pt x="173916" y="416613"/>
                </a:lnTo>
                <a:lnTo>
                  <a:pt x="228209" y="496683"/>
                </a:lnTo>
                <a:cubicBezTo>
                  <a:pt x="228298" y="496683"/>
                  <a:pt x="228387" y="496860"/>
                  <a:pt x="228654" y="496949"/>
                </a:cubicBezTo>
                <a:cubicBezTo>
                  <a:pt x="228832" y="496949"/>
                  <a:pt x="228921" y="496860"/>
                  <a:pt x="229010" y="496860"/>
                </a:cubicBezTo>
                <a:lnTo>
                  <a:pt x="265413" y="451627"/>
                </a:lnTo>
                <a:cubicBezTo>
                  <a:pt x="258381" y="438385"/>
                  <a:pt x="253931" y="424078"/>
                  <a:pt x="251172" y="410747"/>
                </a:cubicBezTo>
                <a:cubicBezTo>
                  <a:pt x="232659" y="405060"/>
                  <a:pt x="215570" y="394840"/>
                  <a:pt x="200617" y="381332"/>
                </a:cubicBezTo>
                <a:close/>
                <a:moveTo>
                  <a:pt x="264612" y="368358"/>
                </a:moveTo>
                <a:cubicBezTo>
                  <a:pt x="264790" y="384620"/>
                  <a:pt x="267193" y="421323"/>
                  <a:pt x="284282" y="448605"/>
                </a:cubicBezTo>
                <a:cubicBezTo>
                  <a:pt x="301371" y="421323"/>
                  <a:pt x="303774" y="384620"/>
                  <a:pt x="303952" y="368358"/>
                </a:cubicBezTo>
                <a:close/>
                <a:moveTo>
                  <a:pt x="268138" y="309521"/>
                </a:moveTo>
                <a:cubicBezTo>
                  <a:pt x="273358" y="308799"/>
                  <a:pt x="278877" y="309021"/>
                  <a:pt x="284308" y="311377"/>
                </a:cubicBezTo>
                <a:cubicBezTo>
                  <a:pt x="295169" y="306665"/>
                  <a:pt x="306386" y="310488"/>
                  <a:pt x="314844" y="313333"/>
                </a:cubicBezTo>
                <a:cubicBezTo>
                  <a:pt x="317960" y="314400"/>
                  <a:pt x="323123" y="316178"/>
                  <a:pt x="324904" y="315911"/>
                </a:cubicBezTo>
                <a:cubicBezTo>
                  <a:pt x="328020" y="312177"/>
                  <a:pt x="333540" y="311644"/>
                  <a:pt x="337368" y="314666"/>
                </a:cubicBezTo>
                <a:cubicBezTo>
                  <a:pt x="341196" y="317778"/>
                  <a:pt x="341819" y="323379"/>
                  <a:pt x="338703" y="327113"/>
                </a:cubicBezTo>
                <a:cubicBezTo>
                  <a:pt x="334697" y="332092"/>
                  <a:pt x="329800" y="333692"/>
                  <a:pt x="324726" y="333692"/>
                </a:cubicBezTo>
                <a:cubicBezTo>
                  <a:pt x="319295" y="333692"/>
                  <a:pt x="313775" y="331825"/>
                  <a:pt x="309057" y="330225"/>
                </a:cubicBezTo>
                <a:cubicBezTo>
                  <a:pt x="299976" y="327113"/>
                  <a:pt x="294101" y="325513"/>
                  <a:pt x="289471" y="328802"/>
                </a:cubicBezTo>
                <a:cubicBezTo>
                  <a:pt x="289382" y="328802"/>
                  <a:pt x="289293" y="328891"/>
                  <a:pt x="289293" y="328891"/>
                </a:cubicBezTo>
                <a:cubicBezTo>
                  <a:pt x="289115" y="328980"/>
                  <a:pt x="288937" y="329069"/>
                  <a:pt x="288759" y="329158"/>
                </a:cubicBezTo>
                <a:cubicBezTo>
                  <a:pt x="288670" y="329247"/>
                  <a:pt x="288581" y="329336"/>
                  <a:pt x="288492" y="329336"/>
                </a:cubicBezTo>
                <a:cubicBezTo>
                  <a:pt x="288314" y="329425"/>
                  <a:pt x="288225" y="329514"/>
                  <a:pt x="288047" y="329602"/>
                </a:cubicBezTo>
                <a:cubicBezTo>
                  <a:pt x="287869" y="329691"/>
                  <a:pt x="287780" y="329691"/>
                  <a:pt x="287602" y="329780"/>
                </a:cubicBezTo>
                <a:cubicBezTo>
                  <a:pt x="287513" y="329780"/>
                  <a:pt x="287424" y="329869"/>
                  <a:pt x="287246" y="329869"/>
                </a:cubicBezTo>
                <a:cubicBezTo>
                  <a:pt x="287068" y="329958"/>
                  <a:pt x="286979" y="330047"/>
                  <a:pt x="286800" y="330047"/>
                </a:cubicBezTo>
                <a:cubicBezTo>
                  <a:pt x="286711" y="330136"/>
                  <a:pt x="286533" y="330136"/>
                  <a:pt x="286444" y="330136"/>
                </a:cubicBezTo>
                <a:cubicBezTo>
                  <a:pt x="286266" y="330225"/>
                  <a:pt x="286088" y="330225"/>
                  <a:pt x="285910" y="330225"/>
                </a:cubicBezTo>
                <a:cubicBezTo>
                  <a:pt x="285821" y="330314"/>
                  <a:pt x="285732" y="330314"/>
                  <a:pt x="285643" y="330314"/>
                </a:cubicBezTo>
                <a:cubicBezTo>
                  <a:pt x="285465" y="330314"/>
                  <a:pt x="285287" y="330403"/>
                  <a:pt x="285109" y="330403"/>
                </a:cubicBezTo>
                <a:cubicBezTo>
                  <a:pt x="285020" y="330403"/>
                  <a:pt x="284842" y="330403"/>
                  <a:pt x="284753" y="330403"/>
                </a:cubicBezTo>
                <a:cubicBezTo>
                  <a:pt x="284575" y="330403"/>
                  <a:pt x="284397" y="330403"/>
                  <a:pt x="284308" y="330403"/>
                </a:cubicBezTo>
                <a:cubicBezTo>
                  <a:pt x="284130" y="330403"/>
                  <a:pt x="284041" y="330403"/>
                  <a:pt x="283863" y="330403"/>
                </a:cubicBezTo>
                <a:cubicBezTo>
                  <a:pt x="283685" y="330403"/>
                  <a:pt x="283596" y="330403"/>
                  <a:pt x="283417" y="330403"/>
                </a:cubicBezTo>
                <a:cubicBezTo>
                  <a:pt x="283328" y="330403"/>
                  <a:pt x="283150" y="330314"/>
                  <a:pt x="282972" y="330314"/>
                </a:cubicBezTo>
                <a:cubicBezTo>
                  <a:pt x="282883" y="330314"/>
                  <a:pt x="282705" y="330314"/>
                  <a:pt x="282616" y="330225"/>
                </a:cubicBezTo>
                <a:cubicBezTo>
                  <a:pt x="282438" y="330225"/>
                  <a:pt x="282260" y="330225"/>
                  <a:pt x="282171" y="330136"/>
                </a:cubicBezTo>
                <a:cubicBezTo>
                  <a:pt x="281993" y="330136"/>
                  <a:pt x="281904" y="330136"/>
                  <a:pt x="281815" y="330047"/>
                </a:cubicBezTo>
                <a:cubicBezTo>
                  <a:pt x="281637" y="330047"/>
                  <a:pt x="281459" y="329958"/>
                  <a:pt x="281370" y="329958"/>
                </a:cubicBezTo>
                <a:cubicBezTo>
                  <a:pt x="281192" y="329869"/>
                  <a:pt x="281103" y="329780"/>
                  <a:pt x="280925" y="329780"/>
                </a:cubicBezTo>
                <a:cubicBezTo>
                  <a:pt x="280836" y="329691"/>
                  <a:pt x="280658" y="329691"/>
                  <a:pt x="280569" y="329602"/>
                </a:cubicBezTo>
                <a:cubicBezTo>
                  <a:pt x="280391" y="329514"/>
                  <a:pt x="280213" y="329425"/>
                  <a:pt x="280124" y="329336"/>
                </a:cubicBezTo>
                <a:cubicBezTo>
                  <a:pt x="280034" y="329336"/>
                  <a:pt x="279856" y="329247"/>
                  <a:pt x="279767" y="329158"/>
                </a:cubicBezTo>
                <a:cubicBezTo>
                  <a:pt x="279589" y="329069"/>
                  <a:pt x="279500" y="328980"/>
                  <a:pt x="279322" y="328891"/>
                </a:cubicBezTo>
                <a:cubicBezTo>
                  <a:pt x="279233" y="328891"/>
                  <a:pt x="279144" y="328802"/>
                  <a:pt x="279144" y="328802"/>
                </a:cubicBezTo>
                <a:cubicBezTo>
                  <a:pt x="274426" y="325424"/>
                  <a:pt x="268639" y="327113"/>
                  <a:pt x="259469" y="330225"/>
                </a:cubicBezTo>
                <a:cubicBezTo>
                  <a:pt x="254840" y="331825"/>
                  <a:pt x="249231" y="333692"/>
                  <a:pt x="243801" y="333692"/>
                </a:cubicBezTo>
                <a:cubicBezTo>
                  <a:pt x="238815" y="333692"/>
                  <a:pt x="233919" y="332092"/>
                  <a:pt x="229913" y="327113"/>
                </a:cubicBezTo>
                <a:cubicBezTo>
                  <a:pt x="226797" y="323379"/>
                  <a:pt x="227420" y="317778"/>
                  <a:pt x="231159" y="314666"/>
                </a:cubicBezTo>
                <a:cubicBezTo>
                  <a:pt x="234987" y="311555"/>
                  <a:pt x="240596" y="312088"/>
                  <a:pt x="243712" y="315911"/>
                </a:cubicBezTo>
                <a:cubicBezTo>
                  <a:pt x="245403" y="316178"/>
                  <a:pt x="250656" y="314400"/>
                  <a:pt x="253772" y="313333"/>
                </a:cubicBezTo>
                <a:cubicBezTo>
                  <a:pt x="258001" y="311910"/>
                  <a:pt x="262919" y="310243"/>
                  <a:pt x="268138" y="309521"/>
                </a:cubicBezTo>
                <a:close/>
                <a:moveTo>
                  <a:pt x="474130" y="245098"/>
                </a:moveTo>
                <a:cubicBezTo>
                  <a:pt x="468612" y="245098"/>
                  <a:pt x="464072" y="249630"/>
                  <a:pt x="464072" y="255229"/>
                </a:cubicBezTo>
                <a:lnTo>
                  <a:pt x="464072" y="280112"/>
                </a:lnTo>
                <a:lnTo>
                  <a:pt x="484187" y="280112"/>
                </a:lnTo>
                <a:lnTo>
                  <a:pt x="484187" y="255229"/>
                </a:lnTo>
                <a:cubicBezTo>
                  <a:pt x="484187" y="249630"/>
                  <a:pt x="479737" y="245098"/>
                  <a:pt x="474130" y="245098"/>
                </a:cubicBezTo>
                <a:close/>
                <a:moveTo>
                  <a:pt x="350700" y="236805"/>
                </a:moveTo>
                <a:cubicBezTo>
                  <a:pt x="355685" y="236805"/>
                  <a:pt x="359601" y="240808"/>
                  <a:pt x="359601" y="245700"/>
                </a:cubicBezTo>
                <a:cubicBezTo>
                  <a:pt x="359601" y="255841"/>
                  <a:pt x="351412" y="264114"/>
                  <a:pt x="341265" y="264114"/>
                </a:cubicBezTo>
                <a:cubicBezTo>
                  <a:pt x="336369" y="264114"/>
                  <a:pt x="332363" y="260111"/>
                  <a:pt x="332363" y="255219"/>
                </a:cubicBezTo>
                <a:cubicBezTo>
                  <a:pt x="332363" y="250237"/>
                  <a:pt x="336369" y="246323"/>
                  <a:pt x="341265" y="246323"/>
                </a:cubicBezTo>
                <a:cubicBezTo>
                  <a:pt x="341532" y="246323"/>
                  <a:pt x="341799" y="246056"/>
                  <a:pt x="341799" y="245700"/>
                </a:cubicBezTo>
                <a:cubicBezTo>
                  <a:pt x="341799" y="240808"/>
                  <a:pt x="345804" y="236805"/>
                  <a:pt x="350700" y="236805"/>
                </a:cubicBezTo>
                <a:close/>
                <a:moveTo>
                  <a:pt x="236807" y="236805"/>
                </a:moveTo>
                <a:cubicBezTo>
                  <a:pt x="241792" y="236805"/>
                  <a:pt x="245709" y="240808"/>
                  <a:pt x="245709" y="245700"/>
                </a:cubicBezTo>
                <a:cubicBezTo>
                  <a:pt x="245709" y="255841"/>
                  <a:pt x="237520" y="264114"/>
                  <a:pt x="227372" y="264114"/>
                </a:cubicBezTo>
                <a:cubicBezTo>
                  <a:pt x="222476" y="264114"/>
                  <a:pt x="218471" y="260111"/>
                  <a:pt x="218471" y="255219"/>
                </a:cubicBezTo>
                <a:cubicBezTo>
                  <a:pt x="218471" y="250237"/>
                  <a:pt x="222476" y="246323"/>
                  <a:pt x="227372" y="246323"/>
                </a:cubicBezTo>
                <a:cubicBezTo>
                  <a:pt x="227639" y="246323"/>
                  <a:pt x="227906" y="246056"/>
                  <a:pt x="227906" y="245700"/>
                </a:cubicBezTo>
                <a:cubicBezTo>
                  <a:pt x="227906" y="240808"/>
                  <a:pt x="231912" y="236805"/>
                  <a:pt x="236807" y="236805"/>
                </a:cubicBezTo>
                <a:close/>
                <a:moveTo>
                  <a:pt x="284282" y="235678"/>
                </a:moveTo>
                <a:cubicBezTo>
                  <a:pt x="278674" y="235678"/>
                  <a:pt x="274135" y="240121"/>
                  <a:pt x="274135" y="245720"/>
                </a:cubicBezTo>
                <a:cubicBezTo>
                  <a:pt x="274135" y="271492"/>
                  <a:pt x="253130" y="292553"/>
                  <a:pt x="227319" y="292553"/>
                </a:cubicBezTo>
                <a:cubicBezTo>
                  <a:pt x="201418" y="292553"/>
                  <a:pt x="180413" y="271492"/>
                  <a:pt x="180413" y="245720"/>
                </a:cubicBezTo>
                <a:cubicBezTo>
                  <a:pt x="180413" y="245542"/>
                  <a:pt x="180413" y="245364"/>
                  <a:pt x="180413" y="245098"/>
                </a:cubicBezTo>
                <a:lnTo>
                  <a:pt x="159942" y="245098"/>
                </a:lnTo>
                <a:lnTo>
                  <a:pt x="159942" y="245453"/>
                </a:lnTo>
                <a:cubicBezTo>
                  <a:pt x="159942" y="278690"/>
                  <a:pt x="170088" y="312193"/>
                  <a:pt x="188512" y="339920"/>
                </a:cubicBezTo>
                <a:cubicBezTo>
                  <a:pt x="204355" y="363825"/>
                  <a:pt x="225271" y="381599"/>
                  <a:pt x="248057" y="390752"/>
                </a:cubicBezTo>
                <a:cubicBezTo>
                  <a:pt x="246099" y="373068"/>
                  <a:pt x="246900" y="360093"/>
                  <a:pt x="246989" y="358938"/>
                </a:cubicBezTo>
                <a:cubicBezTo>
                  <a:pt x="247256" y="354228"/>
                  <a:pt x="251172" y="350584"/>
                  <a:pt x="255800" y="350584"/>
                </a:cubicBezTo>
                <a:lnTo>
                  <a:pt x="312674" y="350584"/>
                </a:lnTo>
                <a:cubicBezTo>
                  <a:pt x="317392" y="350584"/>
                  <a:pt x="321308" y="354228"/>
                  <a:pt x="321575" y="358938"/>
                </a:cubicBezTo>
                <a:cubicBezTo>
                  <a:pt x="321664" y="360093"/>
                  <a:pt x="322376" y="373156"/>
                  <a:pt x="320507" y="390841"/>
                </a:cubicBezTo>
                <a:cubicBezTo>
                  <a:pt x="343293" y="381688"/>
                  <a:pt x="364120" y="364003"/>
                  <a:pt x="379963" y="340098"/>
                </a:cubicBezTo>
                <a:cubicBezTo>
                  <a:pt x="398387" y="312371"/>
                  <a:pt x="408533" y="278779"/>
                  <a:pt x="408533" y="245453"/>
                </a:cubicBezTo>
                <a:lnTo>
                  <a:pt x="408533" y="245098"/>
                </a:lnTo>
                <a:lnTo>
                  <a:pt x="388062" y="245098"/>
                </a:lnTo>
                <a:cubicBezTo>
                  <a:pt x="388062" y="245364"/>
                  <a:pt x="388062" y="245542"/>
                  <a:pt x="388062" y="245720"/>
                </a:cubicBezTo>
                <a:cubicBezTo>
                  <a:pt x="388062" y="271492"/>
                  <a:pt x="367057" y="292553"/>
                  <a:pt x="341245" y="292553"/>
                </a:cubicBezTo>
                <a:cubicBezTo>
                  <a:pt x="315345" y="292553"/>
                  <a:pt x="294339" y="271492"/>
                  <a:pt x="294339" y="245720"/>
                </a:cubicBezTo>
                <a:cubicBezTo>
                  <a:pt x="294339" y="240121"/>
                  <a:pt x="289800" y="235678"/>
                  <a:pt x="284282" y="235678"/>
                </a:cubicBezTo>
                <a:close/>
                <a:moveTo>
                  <a:pt x="341245" y="216660"/>
                </a:moveTo>
                <a:cubicBezTo>
                  <a:pt x="325224" y="216660"/>
                  <a:pt x="312140" y="229724"/>
                  <a:pt x="312140" y="245720"/>
                </a:cubicBezTo>
                <a:cubicBezTo>
                  <a:pt x="312140" y="261716"/>
                  <a:pt x="325224" y="274780"/>
                  <a:pt x="341245" y="274780"/>
                </a:cubicBezTo>
                <a:cubicBezTo>
                  <a:pt x="357266" y="274780"/>
                  <a:pt x="370261" y="261716"/>
                  <a:pt x="370261" y="245720"/>
                </a:cubicBezTo>
                <a:cubicBezTo>
                  <a:pt x="370261" y="229724"/>
                  <a:pt x="357266" y="216660"/>
                  <a:pt x="341245" y="216660"/>
                </a:cubicBezTo>
                <a:close/>
                <a:moveTo>
                  <a:pt x="227319" y="216660"/>
                </a:moveTo>
                <a:cubicBezTo>
                  <a:pt x="211298" y="216660"/>
                  <a:pt x="198214" y="229724"/>
                  <a:pt x="198214" y="245720"/>
                </a:cubicBezTo>
                <a:cubicBezTo>
                  <a:pt x="198214" y="261716"/>
                  <a:pt x="211298" y="274780"/>
                  <a:pt x="227319" y="274780"/>
                </a:cubicBezTo>
                <a:cubicBezTo>
                  <a:pt x="243339" y="274780"/>
                  <a:pt x="256334" y="261716"/>
                  <a:pt x="256334" y="245720"/>
                </a:cubicBezTo>
                <a:cubicBezTo>
                  <a:pt x="256334" y="229724"/>
                  <a:pt x="243339" y="216660"/>
                  <a:pt x="227319" y="216660"/>
                </a:cubicBezTo>
                <a:close/>
                <a:moveTo>
                  <a:pt x="284282" y="178802"/>
                </a:moveTo>
                <a:cubicBezTo>
                  <a:pt x="249570" y="178802"/>
                  <a:pt x="217083" y="182624"/>
                  <a:pt x="192696" y="189555"/>
                </a:cubicBezTo>
                <a:cubicBezTo>
                  <a:pt x="166083" y="197109"/>
                  <a:pt x="160209" y="205285"/>
                  <a:pt x="160209" y="207773"/>
                </a:cubicBezTo>
                <a:cubicBezTo>
                  <a:pt x="160209" y="208573"/>
                  <a:pt x="160120" y="209373"/>
                  <a:pt x="159942" y="210084"/>
                </a:cubicBezTo>
                <a:lnTo>
                  <a:pt x="159942" y="227324"/>
                </a:lnTo>
                <a:lnTo>
                  <a:pt x="184151" y="227324"/>
                </a:lnTo>
                <a:cubicBezTo>
                  <a:pt x="191361" y="210617"/>
                  <a:pt x="208004" y="198887"/>
                  <a:pt x="227319" y="198887"/>
                </a:cubicBezTo>
                <a:cubicBezTo>
                  <a:pt x="244853" y="198887"/>
                  <a:pt x="260250" y="208662"/>
                  <a:pt x="268261" y="222970"/>
                </a:cubicBezTo>
                <a:cubicBezTo>
                  <a:pt x="272800" y="219771"/>
                  <a:pt x="278318" y="217904"/>
                  <a:pt x="284282" y="217904"/>
                </a:cubicBezTo>
                <a:cubicBezTo>
                  <a:pt x="290245" y="217904"/>
                  <a:pt x="295763" y="219771"/>
                  <a:pt x="300303" y="222970"/>
                </a:cubicBezTo>
                <a:cubicBezTo>
                  <a:pt x="308313" y="208662"/>
                  <a:pt x="323622" y="198887"/>
                  <a:pt x="341245" y="198887"/>
                </a:cubicBezTo>
                <a:cubicBezTo>
                  <a:pt x="360560" y="198887"/>
                  <a:pt x="377203" y="210617"/>
                  <a:pt x="384324" y="227324"/>
                </a:cubicBezTo>
                <a:lnTo>
                  <a:pt x="408533" y="227324"/>
                </a:lnTo>
                <a:lnTo>
                  <a:pt x="408533" y="209728"/>
                </a:lnTo>
                <a:cubicBezTo>
                  <a:pt x="408355" y="209106"/>
                  <a:pt x="408266" y="208484"/>
                  <a:pt x="408266" y="207773"/>
                </a:cubicBezTo>
                <a:cubicBezTo>
                  <a:pt x="408266" y="205285"/>
                  <a:pt x="402481" y="197109"/>
                  <a:pt x="375779" y="189555"/>
                </a:cubicBezTo>
                <a:cubicBezTo>
                  <a:pt x="351481" y="182624"/>
                  <a:pt x="318994" y="178802"/>
                  <a:pt x="284282" y="178802"/>
                </a:cubicBezTo>
                <a:close/>
                <a:moveTo>
                  <a:pt x="284282" y="140856"/>
                </a:moveTo>
                <a:cubicBezTo>
                  <a:pt x="249570" y="140856"/>
                  <a:pt x="217083" y="144677"/>
                  <a:pt x="192696" y="151609"/>
                </a:cubicBezTo>
                <a:cubicBezTo>
                  <a:pt x="166083" y="159252"/>
                  <a:pt x="160209" y="167338"/>
                  <a:pt x="160209" y="169916"/>
                </a:cubicBezTo>
                <a:cubicBezTo>
                  <a:pt x="160209" y="170627"/>
                  <a:pt x="160120" y="171426"/>
                  <a:pt x="159942" y="172137"/>
                </a:cubicBezTo>
                <a:lnTo>
                  <a:pt x="159942" y="183690"/>
                </a:lnTo>
                <a:cubicBezTo>
                  <a:pt x="167062" y="179424"/>
                  <a:pt x="176408" y="175692"/>
                  <a:pt x="187800" y="172404"/>
                </a:cubicBezTo>
                <a:cubicBezTo>
                  <a:pt x="213701" y="165028"/>
                  <a:pt x="247968" y="161029"/>
                  <a:pt x="284282" y="161029"/>
                </a:cubicBezTo>
                <a:cubicBezTo>
                  <a:pt x="320596" y="161029"/>
                  <a:pt x="354774" y="165028"/>
                  <a:pt x="380675" y="172404"/>
                </a:cubicBezTo>
                <a:cubicBezTo>
                  <a:pt x="392067" y="175692"/>
                  <a:pt x="401413" y="179424"/>
                  <a:pt x="408533" y="183601"/>
                </a:cubicBezTo>
                <a:lnTo>
                  <a:pt x="408533" y="171871"/>
                </a:lnTo>
                <a:cubicBezTo>
                  <a:pt x="408355" y="171249"/>
                  <a:pt x="408266" y="170538"/>
                  <a:pt x="408266" y="169916"/>
                </a:cubicBezTo>
                <a:cubicBezTo>
                  <a:pt x="408266" y="167338"/>
                  <a:pt x="402481" y="159252"/>
                  <a:pt x="375779" y="151609"/>
                </a:cubicBezTo>
                <a:cubicBezTo>
                  <a:pt x="351481" y="144677"/>
                  <a:pt x="318994" y="140856"/>
                  <a:pt x="284282" y="140856"/>
                </a:cubicBezTo>
                <a:close/>
                <a:moveTo>
                  <a:pt x="284282" y="74472"/>
                </a:moveTo>
                <a:cubicBezTo>
                  <a:pt x="249570" y="74472"/>
                  <a:pt x="217083" y="78293"/>
                  <a:pt x="192696" y="85225"/>
                </a:cubicBezTo>
                <a:cubicBezTo>
                  <a:pt x="166083" y="92867"/>
                  <a:pt x="160209" y="101043"/>
                  <a:pt x="160209" y="103531"/>
                </a:cubicBezTo>
                <a:cubicBezTo>
                  <a:pt x="160209" y="104331"/>
                  <a:pt x="160120" y="105042"/>
                  <a:pt x="159942" y="105753"/>
                </a:cubicBezTo>
                <a:lnTo>
                  <a:pt x="159942" y="138279"/>
                </a:lnTo>
                <a:cubicBezTo>
                  <a:pt x="160387" y="139789"/>
                  <a:pt x="160387" y="141478"/>
                  <a:pt x="159942" y="143078"/>
                </a:cubicBezTo>
                <a:lnTo>
                  <a:pt x="159942" y="145744"/>
                </a:lnTo>
                <a:cubicBezTo>
                  <a:pt x="167062" y="141567"/>
                  <a:pt x="176408" y="137834"/>
                  <a:pt x="187800" y="134546"/>
                </a:cubicBezTo>
                <a:cubicBezTo>
                  <a:pt x="213701" y="127170"/>
                  <a:pt x="247968" y="123082"/>
                  <a:pt x="284282" y="123082"/>
                </a:cubicBezTo>
                <a:cubicBezTo>
                  <a:pt x="320596" y="123082"/>
                  <a:pt x="354774" y="127170"/>
                  <a:pt x="380675" y="134546"/>
                </a:cubicBezTo>
                <a:cubicBezTo>
                  <a:pt x="392067" y="137745"/>
                  <a:pt x="401413" y="141478"/>
                  <a:pt x="408533" y="145655"/>
                </a:cubicBezTo>
                <a:lnTo>
                  <a:pt x="408533" y="139345"/>
                </a:lnTo>
                <a:cubicBezTo>
                  <a:pt x="408177" y="138012"/>
                  <a:pt x="408177" y="136679"/>
                  <a:pt x="408533" y="135435"/>
                </a:cubicBezTo>
                <a:lnTo>
                  <a:pt x="408533" y="105486"/>
                </a:lnTo>
                <a:cubicBezTo>
                  <a:pt x="408355" y="104864"/>
                  <a:pt x="408266" y="104242"/>
                  <a:pt x="408266" y="103531"/>
                </a:cubicBezTo>
                <a:cubicBezTo>
                  <a:pt x="408266" y="101043"/>
                  <a:pt x="402481" y="92867"/>
                  <a:pt x="375779" y="85225"/>
                </a:cubicBezTo>
                <a:cubicBezTo>
                  <a:pt x="351481" y="78293"/>
                  <a:pt x="318994" y="74472"/>
                  <a:pt x="284282" y="74472"/>
                </a:cubicBezTo>
                <a:close/>
                <a:moveTo>
                  <a:pt x="279431" y="17729"/>
                </a:moveTo>
                <a:cubicBezTo>
                  <a:pt x="270464" y="17729"/>
                  <a:pt x="261496" y="19196"/>
                  <a:pt x="252952" y="22128"/>
                </a:cubicBezTo>
                <a:lnTo>
                  <a:pt x="59811" y="88246"/>
                </a:lnTo>
                <a:cubicBezTo>
                  <a:pt x="56073" y="89579"/>
                  <a:pt x="55628" y="92778"/>
                  <a:pt x="55628" y="94111"/>
                </a:cubicBezTo>
                <a:cubicBezTo>
                  <a:pt x="55628" y="95444"/>
                  <a:pt x="56073" y="98644"/>
                  <a:pt x="59811" y="99977"/>
                </a:cubicBezTo>
                <a:lnTo>
                  <a:pt x="142141" y="128148"/>
                </a:lnTo>
                <a:lnTo>
                  <a:pt x="142141" y="103531"/>
                </a:lnTo>
                <a:cubicBezTo>
                  <a:pt x="142141" y="102465"/>
                  <a:pt x="142319" y="101487"/>
                  <a:pt x="142675" y="100599"/>
                </a:cubicBezTo>
                <a:cubicBezTo>
                  <a:pt x="144544" y="87091"/>
                  <a:pt x="159764" y="76160"/>
                  <a:pt x="187800" y="68162"/>
                </a:cubicBezTo>
                <a:cubicBezTo>
                  <a:pt x="213701" y="60786"/>
                  <a:pt x="247968" y="56698"/>
                  <a:pt x="284282" y="56698"/>
                </a:cubicBezTo>
                <a:cubicBezTo>
                  <a:pt x="320596" y="56698"/>
                  <a:pt x="354863" y="60786"/>
                  <a:pt x="380675" y="68162"/>
                </a:cubicBezTo>
                <a:cubicBezTo>
                  <a:pt x="409067" y="76249"/>
                  <a:pt x="424198" y="87269"/>
                  <a:pt x="425889" y="100954"/>
                </a:cubicBezTo>
                <a:cubicBezTo>
                  <a:pt x="426156" y="101754"/>
                  <a:pt x="426334" y="102643"/>
                  <a:pt x="426334" y="103531"/>
                </a:cubicBezTo>
                <a:lnTo>
                  <a:pt x="426334" y="124860"/>
                </a:lnTo>
                <a:lnTo>
                  <a:pt x="499051" y="99977"/>
                </a:lnTo>
                <a:cubicBezTo>
                  <a:pt x="502790" y="98644"/>
                  <a:pt x="503235" y="95444"/>
                  <a:pt x="503235" y="94111"/>
                </a:cubicBezTo>
                <a:cubicBezTo>
                  <a:pt x="503235" y="92778"/>
                  <a:pt x="502790" y="89579"/>
                  <a:pt x="499051" y="88246"/>
                </a:cubicBezTo>
                <a:lnTo>
                  <a:pt x="305910" y="22128"/>
                </a:lnTo>
                <a:cubicBezTo>
                  <a:pt x="297365" y="19196"/>
                  <a:pt x="288398" y="17729"/>
                  <a:pt x="279431" y="17729"/>
                </a:cubicBezTo>
                <a:close/>
                <a:moveTo>
                  <a:pt x="279431" y="0"/>
                </a:moveTo>
                <a:cubicBezTo>
                  <a:pt x="290356" y="0"/>
                  <a:pt x="301282" y="1778"/>
                  <a:pt x="311695" y="5332"/>
                </a:cubicBezTo>
                <a:lnTo>
                  <a:pt x="504837" y="71450"/>
                </a:lnTo>
                <a:cubicBezTo>
                  <a:pt x="514627" y="74827"/>
                  <a:pt x="521036" y="83714"/>
                  <a:pt x="521036" y="94111"/>
                </a:cubicBezTo>
                <a:cubicBezTo>
                  <a:pt x="521036" y="104509"/>
                  <a:pt x="514627" y="113396"/>
                  <a:pt x="504837" y="116773"/>
                </a:cubicBezTo>
                <a:lnTo>
                  <a:pt x="483030" y="124238"/>
                </a:lnTo>
                <a:lnTo>
                  <a:pt x="483030" y="228835"/>
                </a:lnTo>
                <a:cubicBezTo>
                  <a:pt x="494067" y="232567"/>
                  <a:pt x="501988" y="242965"/>
                  <a:pt x="501988" y="255229"/>
                </a:cubicBezTo>
                <a:lnTo>
                  <a:pt x="501988" y="288999"/>
                </a:lnTo>
                <a:cubicBezTo>
                  <a:pt x="501988" y="293886"/>
                  <a:pt x="498072" y="297885"/>
                  <a:pt x="493088" y="297885"/>
                </a:cubicBezTo>
                <a:lnTo>
                  <a:pt x="455172" y="297885"/>
                </a:lnTo>
                <a:cubicBezTo>
                  <a:pt x="450277" y="297885"/>
                  <a:pt x="446271" y="293886"/>
                  <a:pt x="446271" y="288999"/>
                </a:cubicBezTo>
                <a:lnTo>
                  <a:pt x="446271" y="255229"/>
                </a:lnTo>
                <a:cubicBezTo>
                  <a:pt x="446271" y="242965"/>
                  <a:pt x="454193" y="232567"/>
                  <a:pt x="465229" y="228835"/>
                </a:cubicBezTo>
                <a:lnTo>
                  <a:pt x="465229" y="130281"/>
                </a:lnTo>
                <a:lnTo>
                  <a:pt x="426334" y="143611"/>
                </a:lnTo>
                <a:lnTo>
                  <a:pt x="426334" y="245453"/>
                </a:lnTo>
                <a:cubicBezTo>
                  <a:pt x="426334" y="292109"/>
                  <a:pt x="408622" y="336721"/>
                  <a:pt x="380586" y="368535"/>
                </a:cubicBezTo>
                <a:lnTo>
                  <a:pt x="410224" y="407815"/>
                </a:lnTo>
                <a:lnTo>
                  <a:pt x="498339" y="424255"/>
                </a:lnTo>
                <a:cubicBezTo>
                  <a:pt x="498606" y="424255"/>
                  <a:pt x="498873" y="424344"/>
                  <a:pt x="499140" y="424433"/>
                </a:cubicBezTo>
                <a:cubicBezTo>
                  <a:pt x="519968" y="430210"/>
                  <a:pt x="537679" y="443184"/>
                  <a:pt x="550407" y="461758"/>
                </a:cubicBezTo>
                <a:cubicBezTo>
                  <a:pt x="562067" y="478731"/>
                  <a:pt x="568475" y="499349"/>
                  <a:pt x="568475" y="519611"/>
                </a:cubicBezTo>
                <a:lnTo>
                  <a:pt x="568475" y="571509"/>
                </a:lnTo>
                <a:cubicBezTo>
                  <a:pt x="568475" y="590172"/>
                  <a:pt x="551742" y="605368"/>
                  <a:pt x="531093" y="605368"/>
                </a:cubicBezTo>
                <a:lnTo>
                  <a:pt x="322287" y="605368"/>
                </a:lnTo>
                <a:cubicBezTo>
                  <a:pt x="322287" y="605368"/>
                  <a:pt x="322198" y="605368"/>
                  <a:pt x="322198" y="605368"/>
                </a:cubicBezTo>
                <a:lnTo>
                  <a:pt x="246366" y="605368"/>
                </a:lnTo>
                <a:cubicBezTo>
                  <a:pt x="246277" y="605368"/>
                  <a:pt x="246277" y="605368"/>
                  <a:pt x="246277" y="605368"/>
                </a:cubicBezTo>
                <a:lnTo>
                  <a:pt x="37382" y="605368"/>
                </a:lnTo>
                <a:cubicBezTo>
                  <a:pt x="16822" y="605368"/>
                  <a:pt x="0" y="590172"/>
                  <a:pt x="0" y="571509"/>
                </a:cubicBezTo>
                <a:lnTo>
                  <a:pt x="0" y="519611"/>
                </a:lnTo>
                <a:cubicBezTo>
                  <a:pt x="0" y="499349"/>
                  <a:pt x="6497" y="478731"/>
                  <a:pt x="18068" y="461758"/>
                </a:cubicBezTo>
                <a:cubicBezTo>
                  <a:pt x="30795" y="443184"/>
                  <a:pt x="48507" y="430210"/>
                  <a:pt x="69424" y="424433"/>
                </a:cubicBezTo>
                <a:cubicBezTo>
                  <a:pt x="69602" y="424344"/>
                  <a:pt x="69869" y="424255"/>
                  <a:pt x="70136" y="424255"/>
                </a:cubicBezTo>
                <a:lnTo>
                  <a:pt x="158340" y="407815"/>
                </a:lnTo>
                <a:lnTo>
                  <a:pt x="187978" y="368535"/>
                </a:lnTo>
                <a:cubicBezTo>
                  <a:pt x="159853" y="336632"/>
                  <a:pt x="142141" y="291931"/>
                  <a:pt x="142141" y="245453"/>
                </a:cubicBezTo>
                <a:lnTo>
                  <a:pt x="142141" y="146899"/>
                </a:lnTo>
                <a:lnTo>
                  <a:pt x="54026" y="116773"/>
                </a:lnTo>
                <a:cubicBezTo>
                  <a:pt x="44235" y="113396"/>
                  <a:pt x="37827" y="104509"/>
                  <a:pt x="37827" y="94111"/>
                </a:cubicBezTo>
                <a:cubicBezTo>
                  <a:pt x="37827" y="83714"/>
                  <a:pt x="44235" y="74827"/>
                  <a:pt x="54026" y="71450"/>
                </a:cubicBezTo>
                <a:lnTo>
                  <a:pt x="247167" y="5332"/>
                </a:lnTo>
                <a:cubicBezTo>
                  <a:pt x="257580" y="1778"/>
                  <a:pt x="268506" y="0"/>
                  <a:pt x="279431" y="0"/>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85000"/>
                  <a:lumOff val="15000"/>
                </a:schemeClr>
              </a:solidFill>
              <a:cs typeface="+mn-ea"/>
              <a:sym typeface="+mn-lt"/>
            </a:endParaRPr>
          </a:p>
        </p:txBody>
      </p:sp>
      <p:pic>
        <p:nvPicPr>
          <p:cNvPr id="49" name="图片 48" descr="微信图片_20231020172417"/>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4460555" y="3756183"/>
            <a:ext cx="3270885" cy="7435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5600358" y="144889"/>
            <a:ext cx="1828800" cy="74157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762394" y="300235"/>
            <a:ext cx="1503680" cy="491490"/>
          </a:xfrm>
          <a:prstGeom prst="rect">
            <a:avLst/>
          </a:prstGeom>
          <a:noFill/>
        </p:spPr>
        <p:txBody>
          <a:bodyPr wrap="none" rtlCol="0">
            <a:spAutoFit/>
          </a:bodyPr>
          <a:lstStyle>
            <a:defPPr>
              <a:defRPr lang="zh-CN"/>
            </a:defPPr>
            <a:lvl1pPr>
              <a:defRPr sz="2600" b="1">
                <a:solidFill>
                  <a:srgbClr val="054F74"/>
                </a:solidFill>
              </a:defRPr>
            </a:lvl1pPr>
          </a:lstStyle>
          <a:p>
            <a:r>
              <a:rPr lang="zh-CN" altLang="en-US" dirty="0">
                <a:solidFill>
                  <a:schemeClr val="accent1"/>
                </a:solidFill>
              </a:rPr>
              <a:t>研究内容</a:t>
            </a:r>
          </a:p>
        </p:txBody>
      </p:sp>
      <p:sp>
        <p:nvSpPr>
          <p:cNvPr id="30" name="文本框 29"/>
          <p:cNvSpPr txBox="1"/>
          <p:nvPr/>
        </p:nvSpPr>
        <p:spPr>
          <a:xfrm>
            <a:off x="7869485" y="151416"/>
            <a:ext cx="1402080" cy="460375"/>
          </a:xfrm>
          <a:prstGeom prst="rect">
            <a:avLst/>
          </a:prstGeom>
          <a:noFill/>
        </p:spPr>
        <p:txBody>
          <a:bodyPr wrap="none" rtlCol="0">
            <a:spAutoFit/>
          </a:bodyPr>
          <a:lstStyle/>
          <a:p>
            <a:r>
              <a:rPr lang="zh-CN" altLang="en-US" sz="2400" dirty="0">
                <a:solidFill>
                  <a:schemeClr val="bg1">
                    <a:lumMod val="85000"/>
                  </a:schemeClr>
                </a:solidFill>
              </a:rPr>
              <a:t>研究方案</a:t>
            </a:r>
          </a:p>
        </p:txBody>
      </p:sp>
      <p:sp>
        <p:nvSpPr>
          <p:cNvPr id="31" name="文本框 30"/>
          <p:cNvSpPr txBox="1"/>
          <p:nvPr/>
        </p:nvSpPr>
        <p:spPr>
          <a:xfrm>
            <a:off x="9713052" y="151416"/>
            <a:ext cx="800219" cy="461665"/>
          </a:xfrm>
          <a:prstGeom prst="rect">
            <a:avLst/>
          </a:prstGeom>
          <a:noFill/>
        </p:spPr>
        <p:txBody>
          <a:bodyPr wrap="none" rtlCol="0">
            <a:spAutoFit/>
          </a:bodyPr>
          <a:lstStyle/>
          <a:p>
            <a:r>
              <a:rPr lang="zh-CN" altLang="en-US" sz="2400" dirty="0">
                <a:solidFill>
                  <a:schemeClr val="bg1">
                    <a:lumMod val="85000"/>
                  </a:schemeClr>
                </a:solidFill>
              </a:rPr>
              <a:t>结论</a:t>
            </a:r>
          </a:p>
        </p:txBody>
      </p:sp>
      <p:sp>
        <p:nvSpPr>
          <p:cNvPr id="32" name="文本框 31"/>
          <p:cNvSpPr txBox="1"/>
          <p:nvPr/>
        </p:nvSpPr>
        <p:spPr>
          <a:xfrm>
            <a:off x="1488613" y="151416"/>
            <a:ext cx="1706880" cy="460375"/>
          </a:xfrm>
          <a:prstGeom prst="rect">
            <a:avLst/>
          </a:prstGeom>
          <a:noFill/>
        </p:spPr>
        <p:txBody>
          <a:bodyPr wrap="none" rtlCol="0">
            <a:spAutoFit/>
          </a:bodyPr>
          <a:lstStyle>
            <a:defPPr>
              <a:defRPr lang="zh-CN"/>
            </a:defPPr>
            <a:lvl1pPr>
              <a:defRPr sz="2400">
                <a:solidFill>
                  <a:schemeClr val="bg1">
                    <a:lumMod val="85000"/>
                  </a:schemeClr>
                </a:solidFill>
              </a:defRPr>
            </a:lvl1pPr>
          </a:lstStyle>
          <a:p>
            <a:r>
              <a:rPr lang="zh-CN" altLang="en-US" dirty="0"/>
              <a:t>背景及意义</a:t>
            </a:r>
          </a:p>
        </p:txBody>
      </p:sp>
      <p:sp>
        <p:nvSpPr>
          <p:cNvPr id="28" name="文本框 27"/>
          <p:cNvSpPr txBox="1"/>
          <p:nvPr/>
        </p:nvSpPr>
        <p:spPr>
          <a:xfrm>
            <a:off x="3656573" y="151416"/>
            <a:ext cx="1402080" cy="460375"/>
          </a:xfrm>
          <a:prstGeom prst="rect">
            <a:avLst/>
          </a:prstGeom>
          <a:noFill/>
        </p:spPr>
        <p:txBody>
          <a:bodyPr wrap="none" rtlCol="0">
            <a:spAutoFit/>
          </a:bodyPr>
          <a:lstStyle>
            <a:defPPr>
              <a:defRPr lang="zh-CN"/>
            </a:defPPr>
            <a:lvl1pPr>
              <a:defRPr sz="2400">
                <a:solidFill>
                  <a:schemeClr val="bg1">
                    <a:lumMod val="85000"/>
                  </a:schemeClr>
                </a:solidFill>
              </a:defRPr>
            </a:lvl1pPr>
          </a:lstStyle>
          <a:p>
            <a:r>
              <a:rPr lang="zh-CN" altLang="en-US" dirty="0"/>
              <a:t>研究现状</a:t>
            </a:r>
          </a:p>
        </p:txBody>
      </p:sp>
      <p:sp>
        <p:nvSpPr>
          <p:cNvPr id="45" name="文本框 44"/>
          <p:cNvSpPr txBox="1"/>
          <p:nvPr/>
        </p:nvSpPr>
        <p:spPr>
          <a:xfrm>
            <a:off x="57877" y="1167965"/>
            <a:ext cx="1603143" cy="400110"/>
          </a:xfrm>
          <a:prstGeom prst="rect">
            <a:avLst/>
          </a:prstGeom>
          <a:noFill/>
        </p:spPr>
        <p:txBody>
          <a:bodyPr wrap="square" rtlCol="0">
            <a:spAutoFit/>
          </a:bodyPr>
          <a:lstStyle/>
          <a:p>
            <a:pPr algn="ctr"/>
            <a:r>
              <a:rPr lang="en-US" altLang="zh-CN" sz="2000" b="1" dirty="0">
                <a:solidFill>
                  <a:schemeClr val="accent1"/>
                </a:solidFill>
              </a:rPr>
              <a:t>01.</a:t>
            </a:r>
            <a:r>
              <a:rPr lang="zh-CN" altLang="en-US" sz="2000" b="1" dirty="0">
                <a:solidFill>
                  <a:schemeClr val="accent1"/>
                </a:solidFill>
              </a:rPr>
              <a:t>研究内容</a:t>
            </a:r>
          </a:p>
        </p:txBody>
      </p:sp>
      <p:sp>
        <p:nvSpPr>
          <p:cNvPr id="3" name="文本框 2">
            <a:extLst>
              <a:ext uri="{FF2B5EF4-FFF2-40B4-BE49-F238E27FC236}">
                <a16:creationId xmlns:a16="http://schemas.microsoft.com/office/drawing/2014/main" id="{DC584F87-267B-9A45-7A0E-28CD76055B75}"/>
              </a:ext>
            </a:extLst>
          </p:cNvPr>
          <p:cNvSpPr txBox="1"/>
          <p:nvPr/>
        </p:nvSpPr>
        <p:spPr>
          <a:xfrm>
            <a:off x="124988" y="1531765"/>
            <a:ext cx="6096698" cy="4185761"/>
          </a:xfrm>
          <a:prstGeom prst="rect">
            <a:avLst/>
          </a:prstGeom>
          <a:noFill/>
        </p:spPr>
        <p:txBody>
          <a:bodyPr wrap="square">
            <a:spAutoFit/>
          </a:bodyPr>
          <a:lstStyle/>
          <a:p>
            <a:pPr algn="just"/>
            <a:r>
              <a:rPr lang="zh-CN" altLang="en-US" sz="1600" dirty="0"/>
              <a:t>基于</a:t>
            </a:r>
            <a:r>
              <a:rPr lang="en-US" altLang="zh-CN" sz="1600" dirty="0" err="1"/>
              <a:t>ImVoxelNet</a:t>
            </a:r>
            <a:r>
              <a:rPr lang="zh-CN" altLang="en-US" sz="1600" dirty="0"/>
              <a:t>的二维图像到体素投影架构，使用统一方法在室内外场景中检测物体：</a:t>
            </a:r>
            <a:endParaRPr lang="en-US" altLang="zh-CN" sz="1600"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1600" dirty="0"/>
          </a:p>
          <a:p>
            <a:pPr algn="just"/>
            <a:endParaRPr lang="en-US" altLang="zh-CN" sz="1600" dirty="0"/>
          </a:p>
          <a:p>
            <a:pPr algn="just"/>
            <a:endParaRPr lang="en-US" altLang="zh-CN" sz="1600" dirty="0"/>
          </a:p>
          <a:p>
            <a:pPr algn="just"/>
            <a:endParaRPr lang="en-US" altLang="zh-CN" sz="1600" dirty="0"/>
          </a:p>
          <a:p>
            <a:pPr algn="just"/>
            <a:endParaRPr lang="en-US" altLang="zh-CN" sz="1600" dirty="0"/>
          </a:p>
          <a:p>
            <a:pPr algn="just"/>
            <a:endParaRPr lang="en-US" altLang="zh-CN" sz="1600" dirty="0"/>
          </a:p>
          <a:p>
            <a:pPr algn="just"/>
            <a:endParaRPr lang="en-US" altLang="zh-CN" sz="1600" dirty="0"/>
          </a:p>
          <a:p>
            <a:pPr algn="just"/>
            <a:endParaRPr lang="zh-CN" altLang="en-US" sz="1600" dirty="0"/>
          </a:p>
          <a:p>
            <a:pPr algn="just"/>
            <a:r>
              <a:rPr lang="zh-CN" altLang="en-US" sz="1600" dirty="0"/>
              <a:t> </a:t>
            </a:r>
          </a:p>
        </p:txBody>
      </p:sp>
      <p:sp>
        <p:nvSpPr>
          <p:cNvPr id="6" name="流程图: 过程 5">
            <a:extLst>
              <a:ext uri="{FF2B5EF4-FFF2-40B4-BE49-F238E27FC236}">
                <a16:creationId xmlns:a16="http://schemas.microsoft.com/office/drawing/2014/main" id="{BF6F3B13-BBFE-F29B-B768-5D07F921C28E}"/>
              </a:ext>
            </a:extLst>
          </p:cNvPr>
          <p:cNvSpPr/>
          <p:nvPr/>
        </p:nvSpPr>
        <p:spPr>
          <a:xfrm>
            <a:off x="124988" y="2141290"/>
            <a:ext cx="1879981" cy="870358"/>
          </a:xfrm>
          <a:prstGeom prst="flowChartProcess">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33B8DAE-AD05-B54A-6A31-49AFB6E8B52E}"/>
              </a:ext>
            </a:extLst>
          </p:cNvPr>
          <p:cNvSpPr txBox="1"/>
          <p:nvPr/>
        </p:nvSpPr>
        <p:spPr>
          <a:xfrm>
            <a:off x="166646" y="2099414"/>
            <a:ext cx="1928638" cy="954107"/>
          </a:xfrm>
          <a:prstGeom prst="rect">
            <a:avLst/>
          </a:prstGeom>
          <a:noFill/>
        </p:spPr>
        <p:txBody>
          <a:bodyPr wrap="square">
            <a:spAutoFit/>
          </a:bodyPr>
          <a:lstStyle/>
          <a:p>
            <a:r>
              <a:rPr lang="zh-CN" altLang="en-US" sz="1400" dirty="0">
                <a:solidFill>
                  <a:schemeClr val="bg1"/>
                </a:solidFill>
              </a:rPr>
              <a:t>将基于位姿</a:t>
            </a:r>
            <a:r>
              <a:rPr lang="en-US" altLang="zh-CN" sz="1400" dirty="0">
                <a:solidFill>
                  <a:schemeClr val="bg1"/>
                </a:solidFill>
              </a:rPr>
              <a:t>RGB</a:t>
            </a:r>
            <a:r>
              <a:rPr lang="zh-CN" altLang="en-US" sz="1400" dirty="0">
                <a:solidFill>
                  <a:schemeClr val="bg1"/>
                </a:solidFill>
              </a:rPr>
              <a:t>图像的多视图三维目标检测构建为一个端到端训练优化问题</a:t>
            </a:r>
          </a:p>
        </p:txBody>
      </p:sp>
      <p:sp>
        <p:nvSpPr>
          <p:cNvPr id="11" name="流程图: 过程 10">
            <a:extLst>
              <a:ext uri="{FF2B5EF4-FFF2-40B4-BE49-F238E27FC236}">
                <a16:creationId xmlns:a16="http://schemas.microsoft.com/office/drawing/2014/main" id="{2CDCD8EE-88EA-FB93-B4FB-60360C941213}"/>
              </a:ext>
            </a:extLst>
          </p:cNvPr>
          <p:cNvSpPr/>
          <p:nvPr/>
        </p:nvSpPr>
        <p:spPr>
          <a:xfrm>
            <a:off x="2620457" y="2141289"/>
            <a:ext cx="1976710" cy="870360"/>
          </a:xfrm>
          <a:prstGeom prst="flowChartProcess">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9D26E47E-23CC-02F8-B897-6B39A8CFE383}"/>
              </a:ext>
            </a:extLst>
          </p:cNvPr>
          <p:cNvSpPr txBox="1"/>
          <p:nvPr/>
        </p:nvSpPr>
        <p:spPr>
          <a:xfrm>
            <a:off x="2547097" y="2099414"/>
            <a:ext cx="2171705" cy="954107"/>
          </a:xfrm>
          <a:prstGeom prst="rect">
            <a:avLst/>
          </a:prstGeom>
          <a:noFill/>
        </p:spPr>
        <p:txBody>
          <a:bodyPr wrap="square">
            <a:spAutoFit/>
          </a:bodyPr>
          <a:lstStyle/>
          <a:p>
            <a:r>
              <a:rPr lang="zh-CN" altLang="en-US" sz="1400" dirty="0">
                <a:solidFill>
                  <a:schemeClr val="bg1"/>
                </a:solidFill>
              </a:rPr>
              <a:t>提出一种新颖的可在单目位姿与多视图</a:t>
            </a:r>
            <a:r>
              <a:rPr lang="en-US" altLang="zh-CN" sz="1400" dirty="0">
                <a:solidFill>
                  <a:schemeClr val="bg1"/>
                </a:solidFill>
              </a:rPr>
              <a:t>RGB</a:t>
            </a:r>
            <a:r>
              <a:rPr lang="zh-CN" altLang="en-US" sz="1400" dirty="0">
                <a:solidFill>
                  <a:schemeClr val="bg1"/>
                </a:solidFill>
              </a:rPr>
              <a:t>输入设置中使用的全卷积神经网络三维目标检测架构</a:t>
            </a:r>
          </a:p>
        </p:txBody>
      </p:sp>
      <p:sp>
        <p:nvSpPr>
          <p:cNvPr id="13" name="流程图: 过程 12">
            <a:extLst>
              <a:ext uri="{FF2B5EF4-FFF2-40B4-BE49-F238E27FC236}">
                <a16:creationId xmlns:a16="http://schemas.microsoft.com/office/drawing/2014/main" id="{8DBCA2DB-FC5B-1017-594B-9B0AC0D4FB00}"/>
              </a:ext>
            </a:extLst>
          </p:cNvPr>
          <p:cNvSpPr/>
          <p:nvPr/>
        </p:nvSpPr>
        <p:spPr>
          <a:xfrm>
            <a:off x="5260930" y="2141290"/>
            <a:ext cx="1879981" cy="870358"/>
          </a:xfrm>
          <a:prstGeom prst="flowChartProcess">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400" dirty="0"/>
              <a:t>只选择室内和室外的头部，而元架构保持不变</a:t>
            </a:r>
          </a:p>
        </p:txBody>
      </p:sp>
      <p:sp>
        <p:nvSpPr>
          <p:cNvPr id="16" name="箭头: 右 15">
            <a:extLst>
              <a:ext uri="{FF2B5EF4-FFF2-40B4-BE49-F238E27FC236}">
                <a16:creationId xmlns:a16="http://schemas.microsoft.com/office/drawing/2014/main" id="{784E957C-5672-804F-E465-E2917A61BEF3}"/>
              </a:ext>
            </a:extLst>
          </p:cNvPr>
          <p:cNvSpPr/>
          <p:nvPr/>
        </p:nvSpPr>
        <p:spPr>
          <a:xfrm>
            <a:off x="2050190" y="2454826"/>
            <a:ext cx="527404" cy="2432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26CB1C6D-FE71-DD7E-38C8-9697D8764E76}"/>
              </a:ext>
            </a:extLst>
          </p:cNvPr>
          <p:cNvSpPr/>
          <p:nvPr/>
        </p:nvSpPr>
        <p:spPr>
          <a:xfrm>
            <a:off x="4664278" y="2454826"/>
            <a:ext cx="527404" cy="2432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过程 17">
            <a:extLst>
              <a:ext uri="{FF2B5EF4-FFF2-40B4-BE49-F238E27FC236}">
                <a16:creationId xmlns:a16="http://schemas.microsoft.com/office/drawing/2014/main" id="{6FA3A3E0-206A-197D-9514-B4080A36EF7A}"/>
              </a:ext>
            </a:extLst>
          </p:cNvPr>
          <p:cNvSpPr/>
          <p:nvPr/>
        </p:nvSpPr>
        <p:spPr>
          <a:xfrm>
            <a:off x="5260928" y="3612640"/>
            <a:ext cx="1879981" cy="870358"/>
          </a:xfrm>
          <a:prstGeom prst="flowChartProcess">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1400" dirty="0"/>
              <a:t>在训练与推理期间，拟设计提出的方法应接受任意视图数量的多位姿输入</a:t>
            </a:r>
          </a:p>
        </p:txBody>
      </p:sp>
      <p:sp>
        <p:nvSpPr>
          <p:cNvPr id="19" name="箭头: 下 18">
            <a:extLst>
              <a:ext uri="{FF2B5EF4-FFF2-40B4-BE49-F238E27FC236}">
                <a16:creationId xmlns:a16="http://schemas.microsoft.com/office/drawing/2014/main" id="{78DEFABD-ACCD-F511-C29E-88D797DC03E2}"/>
              </a:ext>
            </a:extLst>
          </p:cNvPr>
          <p:cNvSpPr/>
          <p:nvPr/>
        </p:nvSpPr>
        <p:spPr>
          <a:xfrm>
            <a:off x="6075783" y="3053521"/>
            <a:ext cx="250272" cy="5172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过程 19">
            <a:extLst>
              <a:ext uri="{FF2B5EF4-FFF2-40B4-BE49-F238E27FC236}">
                <a16:creationId xmlns:a16="http://schemas.microsoft.com/office/drawing/2014/main" id="{396104B2-EA4D-9A65-9D53-0CF475C8E2A2}"/>
              </a:ext>
            </a:extLst>
          </p:cNvPr>
          <p:cNvSpPr/>
          <p:nvPr/>
        </p:nvSpPr>
        <p:spPr>
          <a:xfrm>
            <a:off x="2668821" y="3612640"/>
            <a:ext cx="1879981" cy="870358"/>
          </a:xfrm>
          <a:prstGeom prst="flowChartProcess">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1400" dirty="0"/>
              <a:t>将位姿单目输入作为多视图输入的特例来接受处理，并测试它在单目基准中的表现</a:t>
            </a:r>
          </a:p>
        </p:txBody>
      </p:sp>
      <p:sp>
        <p:nvSpPr>
          <p:cNvPr id="21" name="箭头: 左 20">
            <a:extLst>
              <a:ext uri="{FF2B5EF4-FFF2-40B4-BE49-F238E27FC236}">
                <a16:creationId xmlns:a16="http://schemas.microsoft.com/office/drawing/2014/main" id="{C616630C-C689-1C83-FE8C-D2C9B58AAD18}"/>
              </a:ext>
            </a:extLst>
          </p:cNvPr>
          <p:cNvSpPr/>
          <p:nvPr/>
        </p:nvSpPr>
        <p:spPr>
          <a:xfrm>
            <a:off x="4625930" y="3917789"/>
            <a:ext cx="557869" cy="26005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过程 21">
            <a:extLst>
              <a:ext uri="{FF2B5EF4-FFF2-40B4-BE49-F238E27FC236}">
                <a16:creationId xmlns:a16="http://schemas.microsoft.com/office/drawing/2014/main" id="{41C8FF74-DCDC-EA55-D545-587E69A99A93}"/>
              </a:ext>
            </a:extLst>
          </p:cNvPr>
          <p:cNvSpPr/>
          <p:nvPr/>
        </p:nvSpPr>
        <p:spPr>
          <a:xfrm>
            <a:off x="124987" y="3607886"/>
            <a:ext cx="1879981" cy="870358"/>
          </a:xfrm>
          <a:prstGeom prst="flowChartProcess">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1400" dirty="0"/>
              <a:t>最终预测从三维特征图里获取，在此基础上使用点云目标检测方法的颈部和头部</a:t>
            </a:r>
          </a:p>
        </p:txBody>
      </p:sp>
      <p:sp>
        <p:nvSpPr>
          <p:cNvPr id="24" name="思想气泡: 云 23">
            <a:extLst>
              <a:ext uri="{FF2B5EF4-FFF2-40B4-BE49-F238E27FC236}">
                <a16:creationId xmlns:a16="http://schemas.microsoft.com/office/drawing/2014/main" id="{ACCFBE71-4F7A-1DAA-DF7A-52721762DCB5}"/>
              </a:ext>
            </a:extLst>
          </p:cNvPr>
          <p:cNvSpPr/>
          <p:nvPr/>
        </p:nvSpPr>
        <p:spPr>
          <a:xfrm>
            <a:off x="620986" y="4642645"/>
            <a:ext cx="3678573" cy="1367180"/>
          </a:xfrm>
          <a:prstGeom prst="cloudCallout">
            <a:avLst>
              <a:gd name="adj1" fmla="val -32350"/>
              <a:gd name="adj2" fmla="val -5469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1400" dirty="0"/>
              <a:t>       对应基于点云检测问题现成的相关公式，不需要额外修改！</a:t>
            </a:r>
          </a:p>
        </p:txBody>
      </p:sp>
      <p:sp>
        <p:nvSpPr>
          <p:cNvPr id="26" name="文本框 25">
            <a:extLst>
              <a:ext uri="{FF2B5EF4-FFF2-40B4-BE49-F238E27FC236}">
                <a16:creationId xmlns:a16="http://schemas.microsoft.com/office/drawing/2014/main" id="{31F384DA-6C71-436F-9964-AEF7DCE54341}"/>
              </a:ext>
            </a:extLst>
          </p:cNvPr>
          <p:cNvSpPr txBox="1"/>
          <p:nvPr/>
        </p:nvSpPr>
        <p:spPr>
          <a:xfrm>
            <a:off x="7140909" y="1167965"/>
            <a:ext cx="1913737" cy="400110"/>
          </a:xfrm>
          <a:prstGeom prst="rect">
            <a:avLst/>
          </a:prstGeom>
          <a:noFill/>
        </p:spPr>
        <p:txBody>
          <a:bodyPr wrap="square">
            <a:spAutoFit/>
          </a:bodyPr>
          <a:lstStyle/>
          <a:p>
            <a:pPr algn="ctr"/>
            <a:r>
              <a:rPr lang="en-US" altLang="zh-CN" sz="2000" b="1" dirty="0">
                <a:solidFill>
                  <a:schemeClr val="accent1"/>
                </a:solidFill>
              </a:rPr>
              <a:t>02.</a:t>
            </a:r>
            <a:r>
              <a:rPr lang="zh-CN" altLang="en-US" sz="2000" b="1" dirty="0">
                <a:solidFill>
                  <a:schemeClr val="accent1"/>
                </a:solidFill>
              </a:rPr>
              <a:t>研究创新点</a:t>
            </a:r>
          </a:p>
        </p:txBody>
      </p:sp>
      <p:sp>
        <p:nvSpPr>
          <p:cNvPr id="43" name="右大括号 42">
            <a:extLst>
              <a:ext uri="{FF2B5EF4-FFF2-40B4-BE49-F238E27FC236}">
                <a16:creationId xmlns:a16="http://schemas.microsoft.com/office/drawing/2014/main" id="{B7D37B12-22B7-3E28-2163-33DA9BFC72CE}"/>
              </a:ext>
            </a:extLst>
          </p:cNvPr>
          <p:cNvSpPr/>
          <p:nvPr/>
        </p:nvSpPr>
        <p:spPr>
          <a:xfrm>
            <a:off x="11873306" y="2141288"/>
            <a:ext cx="260817" cy="32910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4FBBE690-1A53-7BDD-1B0B-F83CAE8E5616}"/>
              </a:ext>
            </a:extLst>
          </p:cNvPr>
          <p:cNvSpPr txBox="1"/>
          <p:nvPr/>
        </p:nvSpPr>
        <p:spPr>
          <a:xfrm>
            <a:off x="7513662" y="2213669"/>
            <a:ext cx="4553347" cy="523220"/>
          </a:xfrm>
          <a:prstGeom prst="rect">
            <a:avLst/>
          </a:prstGeom>
          <a:noFill/>
        </p:spPr>
        <p:txBody>
          <a:bodyPr wrap="square">
            <a:spAutoFit/>
          </a:bodyPr>
          <a:lstStyle/>
          <a:p>
            <a:pPr algn="just"/>
            <a:r>
              <a:rPr lang="en-US" altLang="zh-CN" sz="1400" dirty="0"/>
              <a:t>1. </a:t>
            </a:r>
            <a:r>
              <a:rPr lang="zh-CN" altLang="en-US" sz="1400" dirty="0"/>
              <a:t>构建三维空间的体素表示，实现对多源视觉信息的更综合分析，具有更强通用性。</a:t>
            </a:r>
          </a:p>
        </p:txBody>
      </p:sp>
      <p:sp>
        <p:nvSpPr>
          <p:cNvPr id="50" name="文本框 49">
            <a:extLst>
              <a:ext uri="{FF2B5EF4-FFF2-40B4-BE49-F238E27FC236}">
                <a16:creationId xmlns:a16="http://schemas.microsoft.com/office/drawing/2014/main" id="{46D3837D-66EF-5824-8302-19D1DF1396A3}"/>
              </a:ext>
            </a:extLst>
          </p:cNvPr>
          <p:cNvSpPr txBox="1"/>
          <p:nvPr/>
        </p:nvSpPr>
        <p:spPr>
          <a:xfrm>
            <a:off x="7507870" y="3238554"/>
            <a:ext cx="4359641" cy="738664"/>
          </a:xfrm>
          <a:prstGeom prst="rect">
            <a:avLst/>
          </a:prstGeom>
          <a:noFill/>
        </p:spPr>
        <p:txBody>
          <a:bodyPr wrap="square">
            <a:spAutoFit/>
          </a:bodyPr>
          <a:lstStyle/>
          <a:p>
            <a:pPr algn="just"/>
            <a:r>
              <a:rPr lang="en-US" altLang="zh-CN" sz="1400" dirty="0"/>
              <a:t>2. </a:t>
            </a:r>
            <a:r>
              <a:rPr lang="zh-CN" altLang="en-US" sz="1400" dirty="0"/>
              <a:t>使用统一检测方案分别只在室内</a:t>
            </a:r>
            <a:r>
              <a:rPr lang="en-US" altLang="zh-CN" sz="1400" dirty="0"/>
              <a:t>/</a:t>
            </a:r>
            <a:r>
              <a:rPr lang="zh-CN" altLang="en-US" sz="1400" dirty="0"/>
              <a:t>室外场景头部之间选择，主体元架构保持不变。争取在各个测试基准上获得富有竞争性的表现。</a:t>
            </a:r>
          </a:p>
        </p:txBody>
      </p:sp>
      <p:sp>
        <p:nvSpPr>
          <p:cNvPr id="52" name="文本框 51">
            <a:extLst>
              <a:ext uri="{FF2B5EF4-FFF2-40B4-BE49-F238E27FC236}">
                <a16:creationId xmlns:a16="http://schemas.microsoft.com/office/drawing/2014/main" id="{9DE8725E-FA52-9BA4-4EF5-D706E3CA277F}"/>
              </a:ext>
            </a:extLst>
          </p:cNvPr>
          <p:cNvSpPr txBox="1"/>
          <p:nvPr/>
        </p:nvSpPr>
        <p:spPr>
          <a:xfrm>
            <a:off x="7507870" y="4478244"/>
            <a:ext cx="4553347" cy="954107"/>
          </a:xfrm>
          <a:prstGeom prst="rect">
            <a:avLst/>
          </a:prstGeom>
          <a:noFill/>
        </p:spPr>
        <p:txBody>
          <a:bodyPr wrap="square">
            <a:spAutoFit/>
          </a:bodyPr>
          <a:lstStyle/>
          <a:p>
            <a:pPr algn="just"/>
            <a:r>
              <a:rPr lang="en-US" altLang="zh-CN" sz="1400" dirty="0"/>
              <a:t>3. </a:t>
            </a:r>
            <a:r>
              <a:rPr lang="zh-CN" altLang="en-US" sz="1400" dirty="0"/>
              <a:t>将</a:t>
            </a:r>
            <a:r>
              <a:rPr lang="en-US" altLang="zh-CN" sz="1400" dirty="0" err="1"/>
              <a:t>ImVoxelNet</a:t>
            </a:r>
            <a:r>
              <a:rPr lang="zh-CN" altLang="en-US" sz="1400" dirty="0"/>
              <a:t>或改进后的三维目标检测方法与基于大型语言模型</a:t>
            </a:r>
            <a:r>
              <a:rPr lang="en-US" altLang="zh-CN" sz="1400" dirty="0"/>
              <a:t>(LLM)</a:t>
            </a:r>
            <a:r>
              <a:rPr lang="zh-CN" altLang="en-US" sz="1400" dirty="0"/>
              <a:t>的智能体机器人任务规划系统相结合，应用于更广泛的复杂场景下机器人抓取放置、路径导航与避障等任务，尝试解决</a:t>
            </a:r>
            <a:r>
              <a:rPr lang="en-US" altLang="zh-CN" sz="1400" dirty="0"/>
              <a:t>LLM</a:t>
            </a:r>
            <a:r>
              <a:rPr lang="zh-CN" altLang="en-US" sz="1400" dirty="0"/>
              <a:t>底层限制。</a:t>
            </a:r>
          </a:p>
        </p:txBody>
      </p:sp>
      <p:sp>
        <p:nvSpPr>
          <p:cNvPr id="2" name="箭头: 左 1">
            <a:extLst>
              <a:ext uri="{FF2B5EF4-FFF2-40B4-BE49-F238E27FC236}">
                <a16:creationId xmlns:a16="http://schemas.microsoft.com/office/drawing/2014/main" id="{6EE927D9-C6AD-EAE7-66F3-3BA213239C40}"/>
              </a:ext>
            </a:extLst>
          </p:cNvPr>
          <p:cNvSpPr/>
          <p:nvPr/>
        </p:nvSpPr>
        <p:spPr>
          <a:xfrm>
            <a:off x="2057926" y="3913035"/>
            <a:ext cx="557869" cy="26005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05025"/>
            <a:ext cx="12192000" cy="2647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1" name="文本框 40"/>
          <p:cNvSpPr txBox="1"/>
          <p:nvPr/>
        </p:nvSpPr>
        <p:spPr>
          <a:xfrm>
            <a:off x="2699304" y="2501677"/>
            <a:ext cx="2002471" cy="1862048"/>
          </a:xfrm>
          <a:prstGeom prst="rect">
            <a:avLst/>
          </a:prstGeom>
          <a:noFill/>
        </p:spPr>
        <p:txBody>
          <a:bodyPr wrap="none" rtlCol="0">
            <a:spAutoFit/>
          </a:bodyPr>
          <a:lstStyle/>
          <a:p>
            <a:pPr algn="l"/>
            <a:r>
              <a:rPr lang="en-US" altLang="zh-CN" sz="11500" b="1" dirty="0">
                <a:solidFill>
                  <a:schemeClr val="bg1"/>
                </a:solidFill>
                <a:sym typeface="Wingdings" panose="05000000000000000000" pitchFamily="2" charset="2"/>
              </a:rPr>
              <a:t>04</a:t>
            </a:r>
            <a:endParaRPr lang="zh-CN" altLang="en-US" sz="11500" b="1" dirty="0">
              <a:solidFill>
                <a:schemeClr val="bg1"/>
              </a:solidFill>
              <a:sym typeface="Wingdings" panose="05000000000000000000" pitchFamily="2" charset="2"/>
            </a:endParaRPr>
          </a:p>
        </p:txBody>
      </p:sp>
      <p:sp>
        <p:nvSpPr>
          <p:cNvPr id="42" name="文本框 41"/>
          <p:cNvSpPr txBox="1"/>
          <p:nvPr/>
        </p:nvSpPr>
        <p:spPr>
          <a:xfrm>
            <a:off x="4701775" y="2349740"/>
            <a:ext cx="4130554" cy="1107996"/>
          </a:xfrm>
          <a:prstGeom prst="rect">
            <a:avLst/>
          </a:prstGeom>
          <a:noFill/>
        </p:spPr>
        <p:txBody>
          <a:bodyPr wrap="none" rtlCol="0">
            <a:spAutoFit/>
          </a:bodyPr>
          <a:lstStyle/>
          <a:p>
            <a:pPr algn="l"/>
            <a:r>
              <a:rPr lang="en-US" altLang="zh-CN" sz="6600" b="1" dirty="0">
                <a:solidFill>
                  <a:schemeClr val="bg1">
                    <a:alpha val="10000"/>
                  </a:schemeClr>
                </a:solidFill>
                <a:sym typeface="Wingdings" panose="05000000000000000000" pitchFamily="2" charset="2"/>
              </a:rPr>
              <a:t>Part Four</a:t>
            </a:r>
            <a:endParaRPr lang="zh-CN" altLang="en-US" sz="6600" b="1" dirty="0">
              <a:solidFill>
                <a:schemeClr val="bg1">
                  <a:alpha val="10000"/>
                </a:schemeClr>
              </a:solidFill>
              <a:sym typeface="Wingdings" panose="05000000000000000000" pitchFamily="2" charset="2"/>
            </a:endParaRPr>
          </a:p>
        </p:txBody>
      </p:sp>
      <p:sp>
        <p:nvSpPr>
          <p:cNvPr id="43" name="PA-文本框 21"/>
          <p:cNvSpPr txBox="1"/>
          <p:nvPr>
            <p:custDataLst>
              <p:tags r:id="rId1"/>
            </p:custDataLst>
          </p:nvPr>
        </p:nvSpPr>
        <p:spPr>
          <a:xfrm>
            <a:off x="4704523" y="2818724"/>
            <a:ext cx="5221605" cy="768350"/>
          </a:xfrm>
          <a:prstGeom prst="rect">
            <a:avLst/>
          </a:prstGeom>
          <a:noFill/>
        </p:spPr>
        <p:txBody>
          <a:bodyPr wrap="square" rtlCol="0">
            <a:spAutoFit/>
          </a:bodyPr>
          <a:lstStyle/>
          <a:p>
            <a:pPr algn="l"/>
            <a:r>
              <a:rPr lang="zh-CN" altLang="en-US" sz="4400" b="1" dirty="0">
                <a:solidFill>
                  <a:schemeClr val="bg1"/>
                </a:solidFill>
                <a:cs typeface="+mn-ea"/>
                <a:sym typeface="+mn-lt"/>
              </a:rPr>
              <a:t>研究方案</a:t>
            </a:r>
          </a:p>
        </p:txBody>
      </p:sp>
      <p:sp>
        <p:nvSpPr>
          <p:cNvPr id="44" name="文本框 43"/>
          <p:cNvSpPr txBox="1"/>
          <p:nvPr/>
        </p:nvSpPr>
        <p:spPr>
          <a:xfrm>
            <a:off x="5365240" y="3476535"/>
            <a:ext cx="2354747" cy="338554"/>
          </a:xfrm>
          <a:prstGeom prst="rect">
            <a:avLst/>
          </a:prstGeom>
          <a:noFill/>
        </p:spPr>
        <p:txBody>
          <a:bodyPr wrap="none" rtlCol="0">
            <a:spAutoFit/>
          </a:bodyPr>
          <a:lstStyle/>
          <a:p>
            <a:pPr algn="l"/>
            <a:r>
              <a:rPr lang="en-US" altLang="zh-CN" sz="1600" dirty="0">
                <a:solidFill>
                  <a:schemeClr val="bg1"/>
                </a:solidFill>
                <a:sym typeface="Wingdings" panose="05000000000000000000" pitchFamily="2" charset="2"/>
              </a:rPr>
              <a:t>THE RESEARCH PLAN </a:t>
            </a:r>
          </a:p>
        </p:txBody>
      </p:sp>
      <p:cxnSp>
        <p:nvCxnSpPr>
          <p:cNvPr id="45" name="直接连接符 44"/>
          <p:cNvCxnSpPr/>
          <p:nvPr/>
        </p:nvCxnSpPr>
        <p:spPr>
          <a:xfrm flipV="1">
            <a:off x="0" y="3515451"/>
            <a:ext cx="2160000" cy="716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0032000" y="3515451"/>
            <a:ext cx="2160000" cy="7162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7505276" y="144889"/>
            <a:ext cx="1828800" cy="74157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580149" y="145066"/>
            <a:ext cx="1402080" cy="460375"/>
          </a:xfrm>
          <a:prstGeom prst="rect">
            <a:avLst/>
          </a:prstGeom>
          <a:noFill/>
        </p:spPr>
        <p:txBody>
          <a:bodyPr wrap="none" rtlCol="0">
            <a:spAutoFit/>
          </a:bodyPr>
          <a:lstStyle>
            <a:defPPr>
              <a:defRPr lang="zh-CN"/>
            </a:defPPr>
            <a:lvl1pPr>
              <a:defRPr sz="2400">
                <a:solidFill>
                  <a:schemeClr val="bg1">
                    <a:lumMod val="85000"/>
                  </a:schemeClr>
                </a:solidFill>
              </a:defRPr>
            </a:lvl1pPr>
          </a:lstStyle>
          <a:p>
            <a:r>
              <a:rPr lang="zh-CN" altLang="en-US" dirty="0"/>
              <a:t>研究内容</a:t>
            </a:r>
          </a:p>
        </p:txBody>
      </p:sp>
      <p:sp>
        <p:nvSpPr>
          <p:cNvPr id="30" name="文本框 29"/>
          <p:cNvSpPr txBox="1"/>
          <p:nvPr/>
        </p:nvSpPr>
        <p:spPr>
          <a:xfrm>
            <a:off x="7654220" y="269755"/>
            <a:ext cx="1503680" cy="491490"/>
          </a:xfrm>
          <a:prstGeom prst="rect">
            <a:avLst/>
          </a:prstGeom>
          <a:noFill/>
        </p:spPr>
        <p:txBody>
          <a:bodyPr wrap="none" rtlCol="0">
            <a:spAutoFit/>
          </a:bodyPr>
          <a:lstStyle>
            <a:defPPr>
              <a:defRPr lang="zh-CN"/>
            </a:defPPr>
            <a:lvl1pPr>
              <a:defRPr sz="2600" b="1">
                <a:solidFill>
                  <a:srgbClr val="054F74"/>
                </a:solidFill>
              </a:defRPr>
            </a:lvl1pPr>
          </a:lstStyle>
          <a:p>
            <a:r>
              <a:rPr lang="zh-CN" altLang="en-US" dirty="0">
                <a:solidFill>
                  <a:schemeClr val="accent1"/>
                </a:solidFill>
              </a:rPr>
              <a:t>研究方案</a:t>
            </a:r>
          </a:p>
        </p:txBody>
      </p:sp>
      <p:sp>
        <p:nvSpPr>
          <p:cNvPr id="31" name="文本框 30"/>
          <p:cNvSpPr txBox="1"/>
          <p:nvPr/>
        </p:nvSpPr>
        <p:spPr>
          <a:xfrm>
            <a:off x="9686382" y="145066"/>
            <a:ext cx="800219" cy="461665"/>
          </a:xfrm>
          <a:prstGeom prst="rect">
            <a:avLst/>
          </a:prstGeom>
          <a:noFill/>
        </p:spPr>
        <p:txBody>
          <a:bodyPr wrap="none" rtlCol="0">
            <a:spAutoFit/>
          </a:bodyPr>
          <a:lstStyle/>
          <a:p>
            <a:r>
              <a:rPr lang="zh-CN" altLang="en-US" sz="2400" dirty="0">
                <a:solidFill>
                  <a:schemeClr val="bg1">
                    <a:lumMod val="85000"/>
                  </a:schemeClr>
                </a:solidFill>
              </a:rPr>
              <a:t>结论</a:t>
            </a:r>
          </a:p>
        </p:txBody>
      </p:sp>
      <p:sp>
        <p:nvSpPr>
          <p:cNvPr id="32" name="文本框 31"/>
          <p:cNvSpPr txBox="1"/>
          <p:nvPr/>
        </p:nvSpPr>
        <p:spPr>
          <a:xfrm>
            <a:off x="1488613" y="151416"/>
            <a:ext cx="1706880" cy="460375"/>
          </a:xfrm>
          <a:prstGeom prst="rect">
            <a:avLst/>
          </a:prstGeom>
          <a:noFill/>
        </p:spPr>
        <p:txBody>
          <a:bodyPr wrap="none" rtlCol="0">
            <a:spAutoFit/>
          </a:bodyPr>
          <a:lstStyle>
            <a:defPPr>
              <a:defRPr lang="zh-CN"/>
            </a:defPPr>
            <a:lvl1pPr>
              <a:defRPr sz="2400">
                <a:solidFill>
                  <a:schemeClr val="bg1">
                    <a:lumMod val="85000"/>
                  </a:schemeClr>
                </a:solidFill>
              </a:defRPr>
            </a:lvl1pPr>
          </a:lstStyle>
          <a:p>
            <a:r>
              <a:rPr lang="zh-CN" altLang="en-US" dirty="0"/>
              <a:t>背景及意义</a:t>
            </a:r>
          </a:p>
        </p:txBody>
      </p:sp>
      <p:sp>
        <p:nvSpPr>
          <p:cNvPr id="28" name="文本框 27"/>
          <p:cNvSpPr txBox="1"/>
          <p:nvPr/>
        </p:nvSpPr>
        <p:spPr>
          <a:xfrm>
            <a:off x="3656573" y="151416"/>
            <a:ext cx="1402080" cy="460375"/>
          </a:xfrm>
          <a:prstGeom prst="rect">
            <a:avLst/>
          </a:prstGeom>
          <a:noFill/>
        </p:spPr>
        <p:txBody>
          <a:bodyPr wrap="none" rtlCol="0">
            <a:spAutoFit/>
          </a:bodyPr>
          <a:lstStyle>
            <a:defPPr>
              <a:defRPr lang="zh-CN"/>
            </a:defPPr>
            <a:lvl1pPr>
              <a:defRPr sz="2400">
                <a:solidFill>
                  <a:schemeClr val="bg1">
                    <a:lumMod val="85000"/>
                  </a:schemeClr>
                </a:solidFill>
              </a:defRPr>
            </a:lvl1pPr>
          </a:lstStyle>
          <a:p>
            <a:r>
              <a:rPr lang="zh-CN" altLang="en-US" dirty="0"/>
              <a:t>研究现状</a:t>
            </a:r>
          </a:p>
        </p:txBody>
      </p:sp>
      <p:sp>
        <p:nvSpPr>
          <p:cNvPr id="39" name="文本框 38"/>
          <p:cNvSpPr txBox="1"/>
          <p:nvPr>
            <p:custDataLst>
              <p:tags r:id="rId1"/>
            </p:custDataLst>
          </p:nvPr>
        </p:nvSpPr>
        <p:spPr>
          <a:xfrm>
            <a:off x="994015" y="1470506"/>
            <a:ext cx="627095" cy="523220"/>
          </a:xfrm>
          <a:prstGeom prst="rect">
            <a:avLst/>
          </a:prstGeom>
          <a:noFill/>
        </p:spPr>
        <p:txBody>
          <a:bodyPr wrap="none" rtlCol="0">
            <a:spAutoFit/>
          </a:bodyPr>
          <a:lstStyle/>
          <a:p>
            <a:pPr algn="ctr"/>
            <a:r>
              <a:rPr lang="en-US" altLang="zh-CN" sz="2800" b="1" dirty="0">
                <a:solidFill>
                  <a:schemeClr val="bg1"/>
                </a:solidFill>
              </a:rPr>
              <a:t>01</a:t>
            </a:r>
            <a:endParaRPr lang="zh-CN" altLang="en-US" sz="2800" b="1" dirty="0">
              <a:solidFill>
                <a:schemeClr val="bg1"/>
              </a:solidFill>
            </a:endParaRPr>
          </a:p>
        </p:txBody>
      </p:sp>
      <p:sp>
        <p:nvSpPr>
          <p:cNvPr id="48" name="文本框 47"/>
          <p:cNvSpPr txBox="1"/>
          <p:nvPr>
            <p:custDataLst>
              <p:tags r:id="rId2"/>
            </p:custDataLst>
          </p:nvPr>
        </p:nvSpPr>
        <p:spPr>
          <a:xfrm>
            <a:off x="4661130" y="1470505"/>
            <a:ext cx="627095" cy="523220"/>
          </a:xfrm>
          <a:prstGeom prst="rect">
            <a:avLst/>
          </a:prstGeom>
          <a:noFill/>
        </p:spPr>
        <p:txBody>
          <a:bodyPr wrap="none" rtlCol="0">
            <a:spAutoFit/>
          </a:bodyPr>
          <a:lstStyle/>
          <a:p>
            <a:pPr algn="ctr"/>
            <a:r>
              <a:rPr lang="en-US" altLang="zh-CN" sz="2800" b="1" dirty="0">
                <a:solidFill>
                  <a:schemeClr val="bg1"/>
                </a:solidFill>
              </a:rPr>
              <a:t>02</a:t>
            </a:r>
            <a:endParaRPr lang="zh-CN" altLang="en-US" sz="2800" b="1" dirty="0">
              <a:solidFill>
                <a:schemeClr val="bg1"/>
              </a:solidFill>
            </a:endParaRPr>
          </a:p>
        </p:txBody>
      </p:sp>
      <p:pic>
        <p:nvPicPr>
          <p:cNvPr id="3" name="图片 2">
            <a:extLst>
              <a:ext uri="{FF2B5EF4-FFF2-40B4-BE49-F238E27FC236}">
                <a16:creationId xmlns:a16="http://schemas.microsoft.com/office/drawing/2014/main" id="{222A3DF9-BDFE-EBBD-C0CA-C150B887E98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44837" y="1899920"/>
            <a:ext cx="5902325" cy="3058160"/>
          </a:xfrm>
          <a:prstGeom prst="rect">
            <a:avLst/>
          </a:prstGeom>
          <a:noFill/>
          <a:ln>
            <a:noFill/>
          </a:ln>
        </p:spPr>
      </p:pic>
      <p:sp>
        <p:nvSpPr>
          <p:cNvPr id="15" name="文本框 14">
            <a:extLst>
              <a:ext uri="{FF2B5EF4-FFF2-40B4-BE49-F238E27FC236}">
                <a16:creationId xmlns:a16="http://schemas.microsoft.com/office/drawing/2014/main" id="{0CB6E4FC-7344-0ADE-9792-16A8F42A800D}"/>
              </a:ext>
            </a:extLst>
          </p:cNvPr>
          <p:cNvSpPr txBox="1"/>
          <p:nvPr/>
        </p:nvSpPr>
        <p:spPr>
          <a:xfrm>
            <a:off x="4974677" y="4958080"/>
            <a:ext cx="2241074" cy="307777"/>
          </a:xfrm>
          <a:prstGeom prst="rect">
            <a:avLst/>
          </a:prstGeom>
          <a:noFill/>
        </p:spPr>
        <p:txBody>
          <a:bodyPr wrap="square">
            <a:spAutoFit/>
          </a:bodyPr>
          <a:lstStyle/>
          <a:p>
            <a:r>
              <a:rPr lang="en-US" altLang="zh-CN" sz="1400" dirty="0" err="1"/>
              <a:t>ImVoxelNet</a:t>
            </a:r>
            <a:r>
              <a:rPr lang="zh-CN" altLang="en-US" sz="1400" dirty="0"/>
              <a:t>总体方案框架</a:t>
            </a:r>
          </a:p>
        </p:txBody>
      </p:sp>
      <p:sp>
        <p:nvSpPr>
          <p:cNvPr id="16" name="文本框 15">
            <a:extLst>
              <a:ext uri="{FF2B5EF4-FFF2-40B4-BE49-F238E27FC236}">
                <a16:creationId xmlns:a16="http://schemas.microsoft.com/office/drawing/2014/main" id="{9D00BF27-022C-015B-02FC-78116475BEFB}"/>
              </a:ext>
            </a:extLst>
          </p:cNvPr>
          <p:cNvSpPr txBox="1"/>
          <p:nvPr>
            <p:custDataLst>
              <p:tags r:id="rId3"/>
            </p:custDataLst>
          </p:nvPr>
        </p:nvSpPr>
        <p:spPr>
          <a:xfrm>
            <a:off x="378460" y="886460"/>
            <a:ext cx="1815261" cy="398780"/>
          </a:xfrm>
          <a:prstGeom prst="rect">
            <a:avLst/>
          </a:prstGeom>
          <a:noFill/>
        </p:spPr>
        <p:txBody>
          <a:bodyPr wrap="square" rtlCol="0">
            <a:spAutoFit/>
          </a:bodyPr>
          <a:lstStyle/>
          <a:p>
            <a:r>
              <a:rPr lang="zh-CN" altLang="en-US" sz="2000" b="1" dirty="0">
                <a:solidFill>
                  <a:schemeClr val="accent1"/>
                </a:solidFill>
              </a:rPr>
              <a:t>三维体积构建</a:t>
            </a:r>
          </a:p>
        </p:txBody>
      </p:sp>
      <p:sp>
        <p:nvSpPr>
          <p:cNvPr id="18" name="文本框 17">
            <a:extLst>
              <a:ext uri="{FF2B5EF4-FFF2-40B4-BE49-F238E27FC236}">
                <a16:creationId xmlns:a16="http://schemas.microsoft.com/office/drawing/2014/main" id="{6333FBFE-E331-5177-7CE9-90CC2464E15F}"/>
              </a:ext>
            </a:extLst>
          </p:cNvPr>
          <p:cNvSpPr txBox="1"/>
          <p:nvPr/>
        </p:nvSpPr>
        <p:spPr>
          <a:xfrm>
            <a:off x="378460" y="1225550"/>
            <a:ext cx="2721272" cy="738664"/>
          </a:xfrm>
          <a:prstGeom prst="rect">
            <a:avLst/>
          </a:prstGeom>
          <a:noFill/>
        </p:spPr>
        <p:txBody>
          <a:bodyPr wrap="square">
            <a:spAutoFit/>
          </a:bodyPr>
          <a:lstStyle/>
          <a:p>
            <a:pPr algn="just"/>
            <a:r>
              <a:rPr lang="zh-CN" altLang="en-US" sz="1400" dirty="0"/>
              <a:t>       使用针孔相机模型确定特征图</a:t>
            </a:r>
            <a:r>
              <a:rPr lang="en-US" altLang="zh-CN" sz="1400" dirty="0"/>
              <a:t>Ft</a:t>
            </a:r>
            <a:r>
              <a:rPr lang="zh-CN" altLang="en-US" sz="1400" dirty="0"/>
              <a:t>二维坐标</a:t>
            </a:r>
            <a:r>
              <a:rPr lang="en-US" altLang="zh-CN" sz="1400" dirty="0"/>
              <a:t>(</a:t>
            </a:r>
            <a:r>
              <a:rPr lang="en-US" altLang="zh-CN" sz="1400" dirty="0" err="1"/>
              <a:t>u,v</a:t>
            </a:r>
            <a:r>
              <a:rPr lang="en-US" altLang="zh-CN" sz="1400" dirty="0"/>
              <a:t>)</a:t>
            </a:r>
            <a:r>
              <a:rPr lang="zh-CN" altLang="en-US" sz="1400" dirty="0"/>
              <a:t>和体积</a:t>
            </a:r>
            <a:r>
              <a:rPr lang="en-US" altLang="zh-CN" sz="1400" dirty="0"/>
              <a:t>Vt</a:t>
            </a:r>
            <a:r>
              <a:rPr lang="zh-CN" altLang="en-US" sz="1400" dirty="0"/>
              <a:t>三维坐标</a:t>
            </a:r>
            <a:r>
              <a:rPr lang="en-US" altLang="zh-CN" sz="1400" dirty="0"/>
              <a:t>(</a:t>
            </a:r>
            <a:r>
              <a:rPr lang="en-US" altLang="zh-CN" sz="1400" dirty="0" err="1"/>
              <a:t>x,y,z</a:t>
            </a:r>
            <a:r>
              <a:rPr lang="en-US" altLang="zh-CN" sz="1400" dirty="0"/>
              <a:t>)</a:t>
            </a:r>
            <a:r>
              <a:rPr lang="zh-CN" altLang="en-US" sz="1400" dirty="0"/>
              <a:t>之间对应关系：</a:t>
            </a:r>
          </a:p>
        </p:txBody>
      </p:sp>
      <p:pic>
        <p:nvPicPr>
          <p:cNvPr id="20" name="图片 19">
            <a:extLst>
              <a:ext uri="{FF2B5EF4-FFF2-40B4-BE49-F238E27FC236}">
                <a16:creationId xmlns:a16="http://schemas.microsoft.com/office/drawing/2014/main" id="{F44CCB6E-7E16-366C-5D4A-F442C19A117F}"/>
              </a:ext>
            </a:extLst>
          </p:cNvPr>
          <p:cNvPicPr>
            <a:picLocks noChangeAspect="1"/>
          </p:cNvPicPr>
          <p:nvPr/>
        </p:nvPicPr>
        <p:blipFill>
          <a:blip r:embed="rId7"/>
          <a:stretch>
            <a:fillRect/>
          </a:stretch>
        </p:blipFill>
        <p:spPr>
          <a:xfrm>
            <a:off x="511220" y="2066210"/>
            <a:ext cx="1954785" cy="958021"/>
          </a:xfrm>
          <a:prstGeom prst="rect">
            <a:avLst/>
          </a:prstGeom>
        </p:spPr>
      </p:pic>
      <p:sp>
        <p:nvSpPr>
          <p:cNvPr id="22" name="文本框 21">
            <a:extLst>
              <a:ext uri="{FF2B5EF4-FFF2-40B4-BE49-F238E27FC236}">
                <a16:creationId xmlns:a16="http://schemas.microsoft.com/office/drawing/2014/main" id="{851F5D0B-A900-2359-4E4C-90B644BDD4B7}"/>
              </a:ext>
            </a:extLst>
          </p:cNvPr>
          <p:cNvSpPr txBox="1"/>
          <p:nvPr/>
        </p:nvSpPr>
        <p:spPr>
          <a:xfrm>
            <a:off x="378460" y="3067677"/>
            <a:ext cx="2721272" cy="584775"/>
          </a:xfrm>
          <a:prstGeom prst="rect">
            <a:avLst/>
          </a:prstGeom>
          <a:noFill/>
        </p:spPr>
        <p:txBody>
          <a:bodyPr wrap="square">
            <a:spAutoFit/>
          </a:bodyPr>
          <a:lstStyle/>
          <a:p>
            <a:r>
              <a:rPr lang="zh-CN" altLang="en-US" sz="1400" dirty="0"/>
              <a:t>       对于每张图像</a:t>
            </a:r>
            <a:r>
              <a:rPr lang="en-US" altLang="zh-CN" sz="1400" dirty="0"/>
              <a:t>It</a:t>
            </a:r>
            <a:r>
              <a:rPr lang="zh-CN" altLang="en-US" sz="1400" dirty="0"/>
              <a:t>，掩膜</a:t>
            </a:r>
            <a:r>
              <a:rPr lang="en-US" altLang="zh-CN" sz="1400" dirty="0"/>
              <a:t>Mt</a:t>
            </a:r>
            <a:r>
              <a:rPr lang="zh-CN" altLang="en-US" sz="1400" dirty="0"/>
              <a:t>被定义为</a:t>
            </a:r>
            <a:r>
              <a:rPr lang="zh-CN" altLang="en-US" dirty="0"/>
              <a:t>：</a:t>
            </a:r>
          </a:p>
        </p:txBody>
      </p:sp>
      <p:pic>
        <p:nvPicPr>
          <p:cNvPr id="24" name="图片 23">
            <a:extLst>
              <a:ext uri="{FF2B5EF4-FFF2-40B4-BE49-F238E27FC236}">
                <a16:creationId xmlns:a16="http://schemas.microsoft.com/office/drawing/2014/main" id="{BA747D56-D8DD-1FE7-266A-0609C0C7C56F}"/>
              </a:ext>
            </a:extLst>
          </p:cNvPr>
          <p:cNvPicPr>
            <a:picLocks noChangeAspect="1"/>
          </p:cNvPicPr>
          <p:nvPr/>
        </p:nvPicPr>
        <p:blipFill>
          <a:blip r:embed="rId8"/>
          <a:stretch>
            <a:fillRect/>
          </a:stretch>
        </p:blipFill>
        <p:spPr>
          <a:xfrm>
            <a:off x="377799" y="4036107"/>
            <a:ext cx="3079912" cy="492151"/>
          </a:xfrm>
          <a:prstGeom prst="rect">
            <a:avLst/>
          </a:prstGeom>
        </p:spPr>
      </p:pic>
      <p:sp>
        <p:nvSpPr>
          <p:cNvPr id="26" name="文本框 25">
            <a:extLst>
              <a:ext uri="{FF2B5EF4-FFF2-40B4-BE49-F238E27FC236}">
                <a16:creationId xmlns:a16="http://schemas.microsoft.com/office/drawing/2014/main" id="{5044DEEF-6135-C5AF-0A41-EFDFD06DB30C}"/>
              </a:ext>
            </a:extLst>
          </p:cNvPr>
          <p:cNvSpPr txBox="1"/>
          <p:nvPr/>
        </p:nvSpPr>
        <p:spPr>
          <a:xfrm>
            <a:off x="377799" y="4550273"/>
            <a:ext cx="2721272" cy="369332"/>
          </a:xfrm>
          <a:prstGeom prst="rect">
            <a:avLst/>
          </a:prstGeom>
          <a:noFill/>
        </p:spPr>
        <p:txBody>
          <a:bodyPr wrap="square">
            <a:spAutoFit/>
          </a:bodyPr>
          <a:lstStyle/>
          <a:p>
            <a:r>
              <a:rPr lang="zh-CN" altLang="en-US" sz="1400" dirty="0"/>
              <a:t>对体积</a:t>
            </a:r>
            <a:r>
              <a:rPr lang="en-US" altLang="zh-CN" sz="1400" dirty="0"/>
              <a:t>Vt</a:t>
            </a:r>
            <a:r>
              <a:rPr lang="zh-CN" altLang="en-US" sz="1400" dirty="0"/>
              <a:t>中每个有效体素投影</a:t>
            </a:r>
            <a:r>
              <a:rPr lang="en-US" altLang="zh-CN" sz="1400" dirty="0"/>
              <a:t>Ft</a:t>
            </a:r>
            <a:r>
              <a:rPr lang="zh-CN" altLang="en-US" dirty="0"/>
              <a:t>：</a:t>
            </a:r>
          </a:p>
        </p:txBody>
      </p:sp>
      <p:pic>
        <p:nvPicPr>
          <p:cNvPr id="34" name="图片 33">
            <a:extLst>
              <a:ext uri="{FF2B5EF4-FFF2-40B4-BE49-F238E27FC236}">
                <a16:creationId xmlns:a16="http://schemas.microsoft.com/office/drawing/2014/main" id="{A7DF86B2-F6E4-09E5-869A-FD7B603A0E8D}"/>
              </a:ext>
            </a:extLst>
          </p:cNvPr>
          <p:cNvPicPr>
            <a:picLocks noChangeAspect="1"/>
          </p:cNvPicPr>
          <p:nvPr/>
        </p:nvPicPr>
        <p:blipFill>
          <a:blip r:embed="rId9"/>
          <a:stretch>
            <a:fillRect/>
          </a:stretch>
        </p:blipFill>
        <p:spPr>
          <a:xfrm>
            <a:off x="377799" y="4874957"/>
            <a:ext cx="3079912" cy="441539"/>
          </a:xfrm>
          <a:prstGeom prst="rect">
            <a:avLst/>
          </a:prstGeom>
        </p:spPr>
      </p:pic>
      <p:sp>
        <p:nvSpPr>
          <p:cNvPr id="37" name="文本框 36">
            <a:extLst>
              <a:ext uri="{FF2B5EF4-FFF2-40B4-BE49-F238E27FC236}">
                <a16:creationId xmlns:a16="http://schemas.microsoft.com/office/drawing/2014/main" id="{C5EB6687-CEF8-B588-FAB6-61AA3321F042}"/>
              </a:ext>
            </a:extLst>
          </p:cNvPr>
          <p:cNvSpPr txBox="1"/>
          <p:nvPr/>
        </p:nvSpPr>
        <p:spPr>
          <a:xfrm>
            <a:off x="377799" y="5235079"/>
            <a:ext cx="3363691" cy="369332"/>
          </a:xfrm>
          <a:prstGeom prst="rect">
            <a:avLst/>
          </a:prstGeom>
          <a:noFill/>
        </p:spPr>
        <p:txBody>
          <a:bodyPr wrap="square">
            <a:spAutoFit/>
          </a:bodyPr>
          <a:lstStyle/>
          <a:p>
            <a:r>
              <a:rPr lang="zh-CN" altLang="en-US" sz="1400" dirty="0"/>
              <a:t>聚合后的二元掩膜</a:t>
            </a:r>
            <a:r>
              <a:rPr lang="en-US" altLang="zh-CN" sz="1400" dirty="0"/>
              <a:t>M</a:t>
            </a:r>
            <a:r>
              <a:rPr lang="zh-CN" altLang="en-US" sz="1400" dirty="0"/>
              <a:t>是</a:t>
            </a:r>
            <a:r>
              <a:rPr lang="en-US" altLang="zh-CN" sz="1400" dirty="0"/>
              <a:t>M1,…,Mt</a:t>
            </a:r>
            <a:r>
              <a:rPr lang="zh-CN" altLang="en-US" sz="1400" dirty="0"/>
              <a:t>的总和</a:t>
            </a:r>
            <a:r>
              <a:rPr lang="zh-CN" altLang="en-US" dirty="0"/>
              <a:t>：</a:t>
            </a:r>
          </a:p>
        </p:txBody>
      </p:sp>
      <p:pic>
        <p:nvPicPr>
          <p:cNvPr id="40" name="图片 39">
            <a:extLst>
              <a:ext uri="{FF2B5EF4-FFF2-40B4-BE49-F238E27FC236}">
                <a16:creationId xmlns:a16="http://schemas.microsoft.com/office/drawing/2014/main" id="{7953499A-B507-3F45-2FE9-9BE4A03EBE8B}"/>
              </a:ext>
            </a:extLst>
          </p:cNvPr>
          <p:cNvPicPr>
            <a:picLocks noChangeAspect="1"/>
          </p:cNvPicPr>
          <p:nvPr/>
        </p:nvPicPr>
        <p:blipFill>
          <a:blip r:embed="rId10"/>
          <a:stretch>
            <a:fillRect/>
          </a:stretch>
        </p:blipFill>
        <p:spPr>
          <a:xfrm>
            <a:off x="377798" y="5593494"/>
            <a:ext cx="3769631" cy="543053"/>
          </a:xfrm>
          <a:prstGeom prst="rect">
            <a:avLst/>
          </a:prstGeom>
        </p:spPr>
      </p:pic>
      <p:sp>
        <p:nvSpPr>
          <p:cNvPr id="45" name="文本框 44">
            <a:extLst>
              <a:ext uri="{FF2B5EF4-FFF2-40B4-BE49-F238E27FC236}">
                <a16:creationId xmlns:a16="http://schemas.microsoft.com/office/drawing/2014/main" id="{BAD87BC1-2A72-CEE1-C6D3-642587FE5BC1}"/>
              </a:ext>
            </a:extLst>
          </p:cNvPr>
          <p:cNvSpPr txBox="1"/>
          <p:nvPr/>
        </p:nvSpPr>
        <p:spPr>
          <a:xfrm>
            <a:off x="377797" y="6037868"/>
            <a:ext cx="1028700" cy="307777"/>
          </a:xfrm>
          <a:prstGeom prst="rect">
            <a:avLst/>
          </a:prstGeom>
          <a:noFill/>
        </p:spPr>
        <p:txBody>
          <a:bodyPr wrap="square">
            <a:spAutoFit/>
          </a:bodyPr>
          <a:lstStyle/>
          <a:p>
            <a:r>
              <a:rPr lang="zh-CN" altLang="en-US" sz="1400" dirty="0"/>
              <a:t>三维体积</a:t>
            </a:r>
            <a:r>
              <a:rPr lang="en-US" altLang="zh-CN" sz="1400" dirty="0"/>
              <a:t>V</a:t>
            </a:r>
            <a:r>
              <a:rPr lang="zh-CN" altLang="en-US" sz="1400" dirty="0"/>
              <a:t>：</a:t>
            </a:r>
          </a:p>
        </p:txBody>
      </p:sp>
      <p:pic>
        <p:nvPicPr>
          <p:cNvPr id="47" name="图片 46">
            <a:extLst>
              <a:ext uri="{FF2B5EF4-FFF2-40B4-BE49-F238E27FC236}">
                <a16:creationId xmlns:a16="http://schemas.microsoft.com/office/drawing/2014/main" id="{0F18CF2A-4F57-0586-95FF-E2247E72C473}"/>
              </a:ext>
            </a:extLst>
          </p:cNvPr>
          <p:cNvPicPr>
            <a:picLocks noChangeAspect="1"/>
          </p:cNvPicPr>
          <p:nvPr/>
        </p:nvPicPr>
        <p:blipFill>
          <a:blip r:embed="rId11"/>
          <a:stretch>
            <a:fillRect/>
          </a:stretch>
        </p:blipFill>
        <p:spPr>
          <a:xfrm>
            <a:off x="1573861" y="6207255"/>
            <a:ext cx="1377503" cy="392896"/>
          </a:xfrm>
          <a:prstGeom prst="rect">
            <a:avLst/>
          </a:prstGeom>
        </p:spPr>
      </p:pic>
      <p:sp>
        <p:nvSpPr>
          <p:cNvPr id="51" name="文本框 50">
            <a:extLst>
              <a:ext uri="{FF2B5EF4-FFF2-40B4-BE49-F238E27FC236}">
                <a16:creationId xmlns:a16="http://schemas.microsoft.com/office/drawing/2014/main" id="{B24FABE4-0404-E8E5-F23E-F54F96ACBDBF}"/>
              </a:ext>
            </a:extLst>
          </p:cNvPr>
          <p:cNvSpPr txBox="1"/>
          <p:nvPr>
            <p:custDataLst>
              <p:tags r:id="rId4"/>
            </p:custDataLst>
          </p:nvPr>
        </p:nvSpPr>
        <p:spPr>
          <a:xfrm>
            <a:off x="9998279" y="891928"/>
            <a:ext cx="1815261" cy="398780"/>
          </a:xfrm>
          <a:prstGeom prst="rect">
            <a:avLst/>
          </a:prstGeom>
          <a:noFill/>
        </p:spPr>
        <p:txBody>
          <a:bodyPr wrap="square" rtlCol="0">
            <a:spAutoFit/>
          </a:bodyPr>
          <a:lstStyle/>
          <a:p>
            <a:r>
              <a:rPr lang="zh-CN" altLang="en-US" sz="2000" b="1" dirty="0">
                <a:solidFill>
                  <a:schemeClr val="accent1"/>
                </a:solidFill>
              </a:rPr>
              <a:t>三维特征提取</a:t>
            </a:r>
          </a:p>
        </p:txBody>
      </p:sp>
      <p:sp>
        <p:nvSpPr>
          <p:cNvPr id="55" name="文本框 54">
            <a:extLst>
              <a:ext uri="{FF2B5EF4-FFF2-40B4-BE49-F238E27FC236}">
                <a16:creationId xmlns:a16="http://schemas.microsoft.com/office/drawing/2014/main" id="{BA5D32FB-E02E-57AC-3948-651692BCC670}"/>
              </a:ext>
            </a:extLst>
          </p:cNvPr>
          <p:cNvSpPr txBox="1"/>
          <p:nvPr/>
        </p:nvSpPr>
        <p:spPr>
          <a:xfrm>
            <a:off x="9543848" y="2070124"/>
            <a:ext cx="2459014" cy="954107"/>
          </a:xfrm>
          <a:prstGeom prst="rect">
            <a:avLst/>
          </a:prstGeom>
          <a:noFill/>
        </p:spPr>
        <p:txBody>
          <a:bodyPr wrap="square">
            <a:spAutoFit/>
          </a:bodyPr>
          <a:lstStyle/>
          <a:p>
            <a:pPr algn="just"/>
            <a:r>
              <a:rPr lang="en-US" altLang="zh-CN" sz="1400" dirty="0"/>
              <a:t>(</a:t>
            </a:r>
            <a:r>
              <a:rPr lang="en-US" altLang="zh-CN" sz="1400" dirty="0" err="1"/>
              <a:t>i</a:t>
            </a:r>
            <a:r>
              <a:rPr lang="en-US" altLang="zh-CN" sz="1400" dirty="0"/>
              <a:t>)</a:t>
            </a:r>
            <a:r>
              <a:rPr lang="zh-CN" altLang="en-US" sz="1400" dirty="0"/>
              <a:t>室内场景：</a:t>
            </a:r>
            <a:endParaRPr lang="en-US" altLang="zh-CN" sz="1400" dirty="0"/>
          </a:p>
          <a:p>
            <a:pPr algn="just"/>
            <a:r>
              <a:rPr lang="en-US" altLang="zh-CN" sz="1400" dirty="0"/>
              <a:t>       </a:t>
            </a:r>
            <a:r>
              <a:rPr lang="zh-CN" altLang="en-US" sz="1400" dirty="0"/>
              <a:t>通过一个简化过后的三维卷积编码器</a:t>
            </a:r>
            <a:r>
              <a:rPr lang="en-US" altLang="zh-CN" sz="1400" dirty="0"/>
              <a:t>-</a:t>
            </a:r>
            <a:r>
              <a:rPr lang="zh-CN" altLang="en-US" sz="1400" dirty="0"/>
              <a:t>解码器网络架构对体素体积</a:t>
            </a:r>
            <a:r>
              <a:rPr lang="en-US" altLang="zh-CN" sz="1400" dirty="0"/>
              <a:t>V</a:t>
            </a:r>
            <a:r>
              <a:rPr lang="zh-CN" altLang="en-US" sz="1400" dirty="0"/>
              <a:t>进行特征细化。</a:t>
            </a:r>
          </a:p>
        </p:txBody>
      </p:sp>
      <p:sp>
        <p:nvSpPr>
          <p:cNvPr id="57" name="文本框 56">
            <a:extLst>
              <a:ext uri="{FF2B5EF4-FFF2-40B4-BE49-F238E27FC236}">
                <a16:creationId xmlns:a16="http://schemas.microsoft.com/office/drawing/2014/main" id="{800174A3-A5FD-2434-EC17-85EE7C614FB1}"/>
              </a:ext>
            </a:extLst>
          </p:cNvPr>
          <p:cNvSpPr txBox="1"/>
          <p:nvPr/>
        </p:nvSpPr>
        <p:spPr>
          <a:xfrm>
            <a:off x="9542052" y="4652873"/>
            <a:ext cx="2459014" cy="1384995"/>
          </a:xfrm>
          <a:prstGeom prst="rect">
            <a:avLst/>
          </a:prstGeom>
          <a:noFill/>
        </p:spPr>
        <p:txBody>
          <a:bodyPr wrap="square">
            <a:spAutoFit/>
          </a:bodyPr>
          <a:lstStyle/>
          <a:p>
            <a:pPr algn="just"/>
            <a:r>
              <a:rPr lang="en-US" altLang="zh-CN" sz="1400" dirty="0"/>
              <a:t>(ii)</a:t>
            </a:r>
            <a:r>
              <a:rPr lang="zh-CN" altLang="en-US" sz="1400" dirty="0"/>
              <a:t>室外场景：</a:t>
            </a:r>
            <a:endParaRPr lang="en-US" altLang="zh-CN" sz="1400" dirty="0"/>
          </a:p>
          <a:p>
            <a:pPr algn="just"/>
            <a:r>
              <a:rPr lang="en-US" altLang="zh-CN" sz="1400" dirty="0"/>
              <a:t>       </a:t>
            </a:r>
            <a:r>
              <a:rPr lang="zh-CN" altLang="en-US" sz="1400" dirty="0"/>
              <a:t>将三维空间中的三维目标检测简化为在</a:t>
            </a:r>
            <a:r>
              <a:rPr lang="en-US" altLang="zh-CN" sz="1400" dirty="0"/>
              <a:t>BEV</a:t>
            </a:r>
            <a:r>
              <a:rPr lang="zh-CN" altLang="en-US" sz="1400" dirty="0"/>
              <a:t>平面上的二维目标检测，其中颈部和头部都由二维卷积网络组成。</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7605041" y="151239"/>
            <a:ext cx="1828800" cy="74157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658254" y="151416"/>
            <a:ext cx="1402080" cy="460375"/>
          </a:xfrm>
          <a:prstGeom prst="rect">
            <a:avLst/>
          </a:prstGeom>
          <a:noFill/>
        </p:spPr>
        <p:txBody>
          <a:bodyPr wrap="none" rtlCol="0">
            <a:spAutoFit/>
          </a:bodyPr>
          <a:lstStyle>
            <a:defPPr>
              <a:defRPr lang="zh-CN"/>
            </a:defPPr>
            <a:lvl1pPr>
              <a:defRPr sz="2400">
                <a:solidFill>
                  <a:schemeClr val="bg1">
                    <a:lumMod val="85000"/>
                  </a:schemeClr>
                </a:solidFill>
              </a:defRPr>
            </a:lvl1pPr>
          </a:lstStyle>
          <a:p>
            <a:r>
              <a:rPr lang="zh-CN" altLang="en-US" dirty="0"/>
              <a:t>研究内容</a:t>
            </a:r>
          </a:p>
        </p:txBody>
      </p:sp>
      <p:sp>
        <p:nvSpPr>
          <p:cNvPr id="32" name="文本框 31"/>
          <p:cNvSpPr txBox="1"/>
          <p:nvPr/>
        </p:nvSpPr>
        <p:spPr>
          <a:xfrm>
            <a:off x="1488613" y="151416"/>
            <a:ext cx="1706880" cy="460375"/>
          </a:xfrm>
          <a:prstGeom prst="rect">
            <a:avLst/>
          </a:prstGeom>
          <a:noFill/>
        </p:spPr>
        <p:txBody>
          <a:bodyPr wrap="none" rtlCol="0">
            <a:spAutoFit/>
          </a:bodyPr>
          <a:lstStyle>
            <a:defPPr>
              <a:defRPr lang="zh-CN"/>
            </a:defPPr>
            <a:lvl1pPr>
              <a:defRPr sz="2400">
                <a:solidFill>
                  <a:schemeClr val="bg1">
                    <a:lumMod val="85000"/>
                  </a:schemeClr>
                </a:solidFill>
              </a:defRPr>
            </a:lvl1pPr>
          </a:lstStyle>
          <a:p>
            <a:r>
              <a:rPr lang="zh-CN" altLang="en-US" dirty="0"/>
              <a:t>背景及意义</a:t>
            </a:r>
          </a:p>
        </p:txBody>
      </p:sp>
      <p:sp>
        <p:nvSpPr>
          <p:cNvPr id="28" name="文本框 27"/>
          <p:cNvSpPr txBox="1"/>
          <p:nvPr/>
        </p:nvSpPr>
        <p:spPr>
          <a:xfrm>
            <a:off x="3712453" y="151416"/>
            <a:ext cx="1402080" cy="460375"/>
          </a:xfrm>
          <a:prstGeom prst="rect">
            <a:avLst/>
          </a:prstGeom>
          <a:noFill/>
        </p:spPr>
        <p:txBody>
          <a:bodyPr wrap="none" rtlCol="0">
            <a:spAutoFit/>
          </a:bodyPr>
          <a:lstStyle>
            <a:defPPr>
              <a:defRPr lang="zh-CN"/>
            </a:defPPr>
            <a:lvl1pPr>
              <a:defRPr sz="2400">
                <a:solidFill>
                  <a:schemeClr val="bg1">
                    <a:lumMod val="85000"/>
                  </a:schemeClr>
                </a:solidFill>
              </a:defRPr>
            </a:lvl1pPr>
          </a:lstStyle>
          <a:p>
            <a:r>
              <a:rPr lang="zh-CN" altLang="en-US" dirty="0"/>
              <a:t>研究现状</a:t>
            </a:r>
          </a:p>
        </p:txBody>
      </p:sp>
      <p:sp>
        <p:nvSpPr>
          <p:cNvPr id="46" name="矩形 45"/>
          <p:cNvSpPr/>
          <p:nvPr/>
        </p:nvSpPr>
        <p:spPr>
          <a:xfrm>
            <a:off x="567224" y="1482201"/>
            <a:ext cx="5632240" cy="180654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endParaRPr>
          </a:p>
        </p:txBody>
      </p:sp>
      <p:sp>
        <p:nvSpPr>
          <p:cNvPr id="47" name="矩形: 单圆角 46"/>
          <p:cNvSpPr/>
          <p:nvPr/>
        </p:nvSpPr>
        <p:spPr>
          <a:xfrm>
            <a:off x="192610" y="1315983"/>
            <a:ext cx="1815260" cy="464820"/>
          </a:xfrm>
          <a:prstGeom prst="round1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242465" y="1348338"/>
            <a:ext cx="1715549" cy="400110"/>
          </a:xfrm>
          <a:prstGeom prst="rect">
            <a:avLst/>
          </a:prstGeom>
          <a:noFill/>
        </p:spPr>
        <p:txBody>
          <a:bodyPr wrap="square" rtlCol="0">
            <a:spAutoFit/>
          </a:bodyPr>
          <a:lstStyle/>
          <a:p>
            <a:pPr algn="ctr"/>
            <a:r>
              <a:rPr lang="zh-CN" altLang="en-US" sz="2000" b="1" dirty="0">
                <a:solidFill>
                  <a:schemeClr val="bg1"/>
                </a:solidFill>
              </a:rPr>
              <a:t>室内场景头部</a:t>
            </a:r>
            <a:endParaRPr lang="en-US" altLang="zh-CN" sz="2000" b="1" dirty="0">
              <a:solidFill>
                <a:schemeClr val="bg1"/>
              </a:solidFill>
            </a:endParaRPr>
          </a:p>
        </p:txBody>
      </p:sp>
      <p:sp>
        <p:nvSpPr>
          <p:cNvPr id="51" name="矩形 50"/>
          <p:cNvSpPr/>
          <p:nvPr/>
        </p:nvSpPr>
        <p:spPr>
          <a:xfrm>
            <a:off x="567224" y="4114800"/>
            <a:ext cx="5632240" cy="2076276"/>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custDataLst>
              <p:tags r:id="rId1"/>
            </p:custDataLst>
          </p:nvPr>
        </p:nvSpPr>
        <p:spPr>
          <a:xfrm>
            <a:off x="7767250" y="276740"/>
            <a:ext cx="1503680" cy="491490"/>
          </a:xfrm>
          <a:prstGeom prst="rect">
            <a:avLst/>
          </a:prstGeom>
          <a:noFill/>
        </p:spPr>
        <p:txBody>
          <a:bodyPr wrap="none" rtlCol="0">
            <a:spAutoFit/>
          </a:bodyPr>
          <a:lstStyle>
            <a:defPPr>
              <a:defRPr lang="zh-CN"/>
            </a:defPPr>
            <a:lvl1pPr>
              <a:defRPr sz="2600" b="1">
                <a:solidFill>
                  <a:srgbClr val="054F74"/>
                </a:solidFill>
              </a:defRPr>
            </a:lvl1pPr>
          </a:lstStyle>
          <a:p>
            <a:r>
              <a:rPr lang="zh-CN" altLang="en-US" dirty="0">
                <a:solidFill>
                  <a:schemeClr val="accent1"/>
                </a:solidFill>
              </a:rPr>
              <a:t>研究方案</a:t>
            </a:r>
          </a:p>
        </p:txBody>
      </p:sp>
      <p:sp>
        <p:nvSpPr>
          <p:cNvPr id="6" name="文本框 5"/>
          <p:cNvSpPr txBox="1"/>
          <p:nvPr>
            <p:custDataLst>
              <p:tags r:id="rId2"/>
            </p:custDataLst>
          </p:nvPr>
        </p:nvSpPr>
        <p:spPr>
          <a:xfrm>
            <a:off x="9686382" y="145066"/>
            <a:ext cx="800219" cy="461665"/>
          </a:xfrm>
          <a:prstGeom prst="rect">
            <a:avLst/>
          </a:prstGeom>
          <a:noFill/>
        </p:spPr>
        <p:txBody>
          <a:bodyPr wrap="none" rtlCol="0">
            <a:spAutoFit/>
          </a:bodyPr>
          <a:lstStyle/>
          <a:p>
            <a:r>
              <a:rPr lang="zh-CN" altLang="en-US" sz="2400" dirty="0">
                <a:solidFill>
                  <a:schemeClr val="bg1">
                    <a:lumMod val="85000"/>
                  </a:schemeClr>
                </a:solidFill>
              </a:rPr>
              <a:t>结论</a:t>
            </a:r>
          </a:p>
        </p:txBody>
      </p:sp>
      <p:sp>
        <p:nvSpPr>
          <p:cNvPr id="3" name="文本框 2">
            <a:extLst>
              <a:ext uri="{FF2B5EF4-FFF2-40B4-BE49-F238E27FC236}">
                <a16:creationId xmlns:a16="http://schemas.microsoft.com/office/drawing/2014/main" id="{12C40B9E-6EC4-4430-D8EA-66B6CC290B0F}"/>
              </a:ext>
            </a:extLst>
          </p:cNvPr>
          <p:cNvSpPr txBox="1"/>
          <p:nvPr>
            <p:custDataLst>
              <p:tags r:id="rId3"/>
            </p:custDataLst>
          </p:nvPr>
        </p:nvSpPr>
        <p:spPr>
          <a:xfrm>
            <a:off x="378460" y="886460"/>
            <a:ext cx="1815261" cy="398780"/>
          </a:xfrm>
          <a:prstGeom prst="rect">
            <a:avLst/>
          </a:prstGeom>
          <a:noFill/>
        </p:spPr>
        <p:txBody>
          <a:bodyPr wrap="square" rtlCol="0">
            <a:spAutoFit/>
          </a:bodyPr>
          <a:lstStyle/>
          <a:p>
            <a:r>
              <a:rPr lang="zh-CN" altLang="en-US" sz="2000" b="1" dirty="0">
                <a:solidFill>
                  <a:schemeClr val="accent1"/>
                </a:solidFill>
              </a:rPr>
              <a:t>检测头部</a:t>
            </a:r>
          </a:p>
        </p:txBody>
      </p:sp>
      <p:sp>
        <p:nvSpPr>
          <p:cNvPr id="4" name="文本框 3">
            <a:extLst>
              <a:ext uri="{FF2B5EF4-FFF2-40B4-BE49-F238E27FC236}">
                <a16:creationId xmlns:a16="http://schemas.microsoft.com/office/drawing/2014/main" id="{9C536668-E540-85FB-5F76-494A2881712D}"/>
              </a:ext>
            </a:extLst>
          </p:cNvPr>
          <p:cNvSpPr txBox="1"/>
          <p:nvPr>
            <p:custDataLst>
              <p:tags r:id="rId4"/>
            </p:custDataLst>
          </p:nvPr>
        </p:nvSpPr>
        <p:spPr>
          <a:xfrm>
            <a:off x="9834979" y="886460"/>
            <a:ext cx="1978561" cy="400110"/>
          </a:xfrm>
          <a:prstGeom prst="rect">
            <a:avLst/>
          </a:prstGeom>
          <a:noFill/>
        </p:spPr>
        <p:txBody>
          <a:bodyPr wrap="square" rtlCol="0">
            <a:spAutoFit/>
          </a:bodyPr>
          <a:lstStyle/>
          <a:p>
            <a:r>
              <a:rPr lang="zh-CN" altLang="en-US" sz="2000" b="1" dirty="0">
                <a:solidFill>
                  <a:schemeClr val="accent1"/>
                </a:solidFill>
              </a:rPr>
              <a:t>附加的二维头部</a:t>
            </a:r>
          </a:p>
        </p:txBody>
      </p:sp>
      <p:sp>
        <p:nvSpPr>
          <p:cNvPr id="8" name="矩形: 单圆角 7">
            <a:extLst>
              <a:ext uri="{FF2B5EF4-FFF2-40B4-BE49-F238E27FC236}">
                <a16:creationId xmlns:a16="http://schemas.microsoft.com/office/drawing/2014/main" id="{0FC58A4C-66A7-96CF-DA56-42D18586A9CC}"/>
              </a:ext>
            </a:extLst>
          </p:cNvPr>
          <p:cNvSpPr/>
          <p:nvPr/>
        </p:nvSpPr>
        <p:spPr>
          <a:xfrm>
            <a:off x="192609" y="3942906"/>
            <a:ext cx="1815260" cy="464820"/>
          </a:xfrm>
          <a:prstGeom prst="round1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221949" y="3975261"/>
            <a:ext cx="1756580" cy="400110"/>
          </a:xfrm>
          <a:prstGeom prst="rect">
            <a:avLst/>
          </a:prstGeom>
          <a:noFill/>
        </p:spPr>
        <p:txBody>
          <a:bodyPr wrap="square" rtlCol="0">
            <a:spAutoFit/>
          </a:bodyPr>
          <a:lstStyle/>
          <a:p>
            <a:pPr algn="ctr"/>
            <a:r>
              <a:rPr lang="zh-CN" altLang="en-US" sz="2000" b="1" dirty="0">
                <a:solidFill>
                  <a:schemeClr val="bg1"/>
                </a:solidFill>
              </a:rPr>
              <a:t>室外场景头部</a:t>
            </a:r>
            <a:endParaRPr lang="en-US" altLang="zh-CN" sz="2000" b="1" dirty="0">
              <a:solidFill>
                <a:schemeClr val="bg1"/>
              </a:solidFill>
            </a:endParaRPr>
          </a:p>
        </p:txBody>
      </p:sp>
      <p:sp>
        <p:nvSpPr>
          <p:cNvPr id="10" name="文本框 9">
            <a:extLst>
              <a:ext uri="{FF2B5EF4-FFF2-40B4-BE49-F238E27FC236}">
                <a16:creationId xmlns:a16="http://schemas.microsoft.com/office/drawing/2014/main" id="{C275E5A0-4A3E-D44C-7E4C-F1C530D7A535}"/>
              </a:ext>
            </a:extLst>
          </p:cNvPr>
          <p:cNvSpPr txBox="1"/>
          <p:nvPr/>
        </p:nvSpPr>
        <p:spPr>
          <a:xfrm>
            <a:off x="567224" y="1505291"/>
            <a:ext cx="5632239" cy="1169551"/>
          </a:xfrm>
          <a:prstGeom prst="rect">
            <a:avLst/>
          </a:prstGeom>
          <a:noFill/>
        </p:spPr>
        <p:txBody>
          <a:bodyPr wrap="square">
            <a:spAutoFit/>
          </a:bodyPr>
          <a:lstStyle/>
          <a:p>
            <a:r>
              <a:rPr lang="zh-CN" altLang="en-US" sz="1400" dirty="0"/>
              <a:t>                           使用密集体素表示中间特征</a:t>
            </a:r>
            <a:endParaRPr lang="en-US" altLang="zh-CN" sz="1400" dirty="0"/>
          </a:p>
          <a:p>
            <a:pPr algn="just"/>
            <a:r>
              <a:rPr lang="zh-CN" altLang="en-US" sz="1400" dirty="0"/>
              <a:t>       采用</a:t>
            </a:r>
            <a:r>
              <a:rPr lang="en-US" altLang="zh-CN" sz="1400" dirty="0"/>
              <a:t>FCOS</a:t>
            </a:r>
            <a:r>
              <a:rPr lang="zh-CN" altLang="en-US" sz="1400" dirty="0"/>
              <a:t>中使用的损失函数并进行调整，包括分类的焦点损失</a:t>
            </a:r>
            <a:r>
              <a:rPr lang="en-US" altLang="zh-CN" sz="1400" dirty="0" err="1"/>
              <a:t>L</a:t>
            </a:r>
            <a:r>
              <a:rPr lang="en-US" altLang="zh-CN" sz="1100" dirty="0" err="1"/>
              <a:t>cls</a:t>
            </a:r>
            <a:r>
              <a:rPr lang="zh-CN" altLang="en-US" sz="1400" dirty="0"/>
              <a:t>、中心度的交叉熵损失</a:t>
            </a:r>
            <a:r>
              <a:rPr lang="en-US" altLang="zh-CN" sz="1400" dirty="0" err="1"/>
              <a:t>L</a:t>
            </a:r>
            <a:r>
              <a:rPr lang="en-US" altLang="zh-CN" sz="1100" dirty="0" err="1"/>
              <a:t>cntr</a:t>
            </a:r>
            <a:r>
              <a:rPr lang="zh-CN" altLang="en-US" sz="1400" dirty="0"/>
              <a:t>和位置的</a:t>
            </a:r>
            <a:r>
              <a:rPr lang="en-US" altLang="zh-CN" sz="1400" dirty="0" err="1"/>
              <a:t>IoU</a:t>
            </a:r>
            <a:r>
              <a:rPr lang="zh-CN" altLang="en-US" sz="1400" dirty="0"/>
              <a:t>损失</a:t>
            </a:r>
            <a:r>
              <a:rPr lang="en-US" altLang="zh-CN" sz="1400" dirty="0" err="1"/>
              <a:t>L</a:t>
            </a:r>
            <a:r>
              <a:rPr lang="en-US" altLang="zh-CN" sz="1100" dirty="0" err="1"/>
              <a:t>loc</a:t>
            </a:r>
            <a:r>
              <a:rPr lang="zh-CN" altLang="en-US" sz="1400" dirty="0"/>
              <a:t>。由于处理的是三维目标检测任务，故将</a:t>
            </a:r>
            <a:r>
              <a:rPr lang="en-US" altLang="zh-CN" sz="1400" dirty="0"/>
              <a:t>2D </a:t>
            </a:r>
            <a:r>
              <a:rPr lang="en-US" altLang="zh-CN" sz="1400" dirty="0" err="1"/>
              <a:t>IoU</a:t>
            </a:r>
            <a:r>
              <a:rPr lang="zh-CN" altLang="en-US" sz="1400" dirty="0"/>
              <a:t>损失替换为旋转</a:t>
            </a:r>
            <a:r>
              <a:rPr lang="en-US" altLang="zh-CN" sz="1400" dirty="0"/>
              <a:t>3D </a:t>
            </a:r>
            <a:r>
              <a:rPr lang="en-US" altLang="zh-CN" sz="1400" dirty="0" err="1"/>
              <a:t>IoU</a:t>
            </a:r>
            <a:r>
              <a:rPr lang="zh-CN" altLang="en-US" sz="1400" dirty="0"/>
              <a:t>损失。除此之外，使用第三维度更新基准真实值的中心度，最终室内损失表示为：</a:t>
            </a:r>
          </a:p>
        </p:txBody>
      </p:sp>
      <p:pic>
        <p:nvPicPr>
          <p:cNvPr id="12" name="图片 11">
            <a:extLst>
              <a:ext uri="{FF2B5EF4-FFF2-40B4-BE49-F238E27FC236}">
                <a16:creationId xmlns:a16="http://schemas.microsoft.com/office/drawing/2014/main" id="{2E70C130-6E95-68E7-5740-2626D67D8B1F}"/>
              </a:ext>
            </a:extLst>
          </p:cNvPr>
          <p:cNvPicPr>
            <a:picLocks noChangeAspect="1"/>
          </p:cNvPicPr>
          <p:nvPr/>
        </p:nvPicPr>
        <p:blipFill>
          <a:blip r:embed="rId6"/>
          <a:stretch>
            <a:fillRect/>
          </a:stretch>
        </p:blipFill>
        <p:spPr>
          <a:xfrm>
            <a:off x="1788959" y="2674303"/>
            <a:ext cx="2813067" cy="509971"/>
          </a:xfrm>
          <a:prstGeom prst="rect">
            <a:avLst/>
          </a:prstGeom>
        </p:spPr>
      </p:pic>
      <p:sp>
        <p:nvSpPr>
          <p:cNvPr id="14" name="文本框 13">
            <a:extLst>
              <a:ext uri="{FF2B5EF4-FFF2-40B4-BE49-F238E27FC236}">
                <a16:creationId xmlns:a16="http://schemas.microsoft.com/office/drawing/2014/main" id="{A7134BD0-A8D3-813C-9B4E-6600E76085B7}"/>
              </a:ext>
            </a:extLst>
          </p:cNvPr>
          <p:cNvSpPr txBox="1"/>
          <p:nvPr/>
        </p:nvSpPr>
        <p:spPr>
          <a:xfrm>
            <a:off x="567223" y="4159159"/>
            <a:ext cx="5678381" cy="1384995"/>
          </a:xfrm>
          <a:prstGeom prst="rect">
            <a:avLst/>
          </a:prstGeom>
          <a:noFill/>
        </p:spPr>
        <p:txBody>
          <a:bodyPr wrap="square">
            <a:spAutoFit/>
          </a:bodyPr>
          <a:lstStyle/>
          <a:p>
            <a:pPr algn="just"/>
            <a:r>
              <a:rPr lang="zh-CN" altLang="en-US" sz="1400" dirty="0"/>
              <a:t>                           使用</a:t>
            </a:r>
            <a:r>
              <a:rPr lang="en-US" altLang="zh-CN" sz="1400" dirty="0"/>
              <a:t>KITTI</a:t>
            </a:r>
            <a:r>
              <a:rPr lang="zh-CN" altLang="en-US" sz="1400" dirty="0"/>
              <a:t>与</a:t>
            </a:r>
            <a:r>
              <a:rPr lang="en-US" altLang="zh-CN" sz="1400" dirty="0" err="1"/>
              <a:t>nuScenes</a:t>
            </a:r>
            <a:r>
              <a:rPr lang="zh-CN" altLang="en-US" sz="1400" dirty="0"/>
              <a:t>数据集上表现高效的二维锚头</a:t>
            </a:r>
            <a:endParaRPr lang="en-US" altLang="zh-CN" sz="1400" dirty="0"/>
          </a:p>
          <a:p>
            <a:pPr algn="just"/>
            <a:r>
              <a:rPr lang="zh-CN" altLang="en-US" sz="1400" dirty="0"/>
              <a:t>       对于单尺度和单类别检测，该头部由两个平行的二维卷积层所组成。一个层估计类别概率，另一个则返回边界框的</a:t>
            </a:r>
            <a:r>
              <a:rPr lang="en-US" altLang="zh-CN" sz="1400" dirty="0"/>
              <a:t>7</a:t>
            </a:r>
            <a:r>
              <a:rPr lang="zh-CN" altLang="en-US" sz="1400" dirty="0"/>
              <a:t>个参数。</a:t>
            </a:r>
            <a:endParaRPr lang="en-US" altLang="zh-CN" sz="1400" dirty="0"/>
          </a:p>
          <a:p>
            <a:pPr algn="just"/>
            <a:r>
              <a:rPr lang="zh-CN" altLang="en-US" sz="1400" dirty="0"/>
              <a:t>       使用</a:t>
            </a:r>
            <a:r>
              <a:rPr lang="en-US" altLang="zh-CN" sz="1400" dirty="0"/>
              <a:t>SECOND</a:t>
            </a:r>
            <a:r>
              <a:rPr lang="zh-CN" altLang="en-US" sz="1400" dirty="0"/>
              <a:t>中引入的损失函数，包括平滑平均绝对误差的位置损失</a:t>
            </a:r>
            <a:r>
              <a:rPr lang="en-US" altLang="zh-CN" sz="1400" dirty="0" err="1"/>
              <a:t>L</a:t>
            </a:r>
            <a:r>
              <a:rPr lang="en-US" altLang="zh-CN" sz="1100" dirty="0" err="1"/>
              <a:t>loc</a:t>
            </a:r>
            <a:r>
              <a:rPr lang="zh-CN" altLang="en-US" sz="1400" dirty="0"/>
              <a:t>、分类的焦点损失</a:t>
            </a:r>
            <a:r>
              <a:rPr lang="en-US" altLang="zh-CN" sz="1400" dirty="0" err="1"/>
              <a:t>L</a:t>
            </a:r>
            <a:r>
              <a:rPr lang="en-US" altLang="zh-CN" sz="1100" dirty="0" err="1"/>
              <a:t>cls</a:t>
            </a:r>
            <a:r>
              <a:rPr lang="zh-CN" altLang="en-US" sz="1400" dirty="0"/>
              <a:t>以及方向的交叉熵损失</a:t>
            </a:r>
            <a:r>
              <a:rPr lang="en-US" altLang="zh-CN" sz="1400" dirty="0" err="1"/>
              <a:t>L</a:t>
            </a:r>
            <a:r>
              <a:rPr lang="en-US" altLang="zh-CN" sz="1100" dirty="0" err="1"/>
              <a:t>dir</a:t>
            </a:r>
            <a:r>
              <a:rPr lang="zh-CN" altLang="en-US" sz="1400" dirty="0"/>
              <a:t>。最终室外损失表示为：</a:t>
            </a:r>
          </a:p>
        </p:txBody>
      </p:sp>
      <p:pic>
        <p:nvPicPr>
          <p:cNvPr id="16" name="图片 15">
            <a:extLst>
              <a:ext uri="{FF2B5EF4-FFF2-40B4-BE49-F238E27FC236}">
                <a16:creationId xmlns:a16="http://schemas.microsoft.com/office/drawing/2014/main" id="{24AC3006-55BA-D07E-C84F-7D3BF504E5B3}"/>
              </a:ext>
            </a:extLst>
          </p:cNvPr>
          <p:cNvPicPr>
            <a:picLocks noChangeAspect="1"/>
          </p:cNvPicPr>
          <p:nvPr/>
        </p:nvPicPr>
        <p:blipFill>
          <a:blip r:embed="rId7"/>
          <a:stretch>
            <a:fillRect/>
          </a:stretch>
        </p:blipFill>
        <p:spPr>
          <a:xfrm>
            <a:off x="1200957" y="5542017"/>
            <a:ext cx="3989069" cy="544568"/>
          </a:xfrm>
          <a:prstGeom prst="rect">
            <a:avLst/>
          </a:prstGeom>
        </p:spPr>
      </p:pic>
      <p:sp>
        <p:nvSpPr>
          <p:cNvPr id="19" name="矩形 18">
            <a:extLst>
              <a:ext uri="{FF2B5EF4-FFF2-40B4-BE49-F238E27FC236}">
                <a16:creationId xmlns:a16="http://schemas.microsoft.com/office/drawing/2014/main" id="{0CD021B9-22A7-6CD1-5F98-E72AFA5B03B6}"/>
              </a:ext>
            </a:extLst>
          </p:cNvPr>
          <p:cNvSpPr/>
          <p:nvPr/>
        </p:nvSpPr>
        <p:spPr>
          <a:xfrm>
            <a:off x="7029006" y="1519117"/>
            <a:ext cx="4595769" cy="3237441"/>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endParaRPr>
          </a:p>
        </p:txBody>
      </p:sp>
      <p:sp>
        <p:nvSpPr>
          <p:cNvPr id="18" name="文本框 17">
            <a:extLst>
              <a:ext uri="{FF2B5EF4-FFF2-40B4-BE49-F238E27FC236}">
                <a16:creationId xmlns:a16="http://schemas.microsoft.com/office/drawing/2014/main" id="{389BC8C1-C370-C5A3-4B5B-4162D3F0C374}"/>
              </a:ext>
            </a:extLst>
          </p:cNvPr>
          <p:cNvSpPr txBox="1"/>
          <p:nvPr/>
        </p:nvSpPr>
        <p:spPr>
          <a:xfrm>
            <a:off x="7029006" y="1575263"/>
            <a:ext cx="4595769" cy="2246769"/>
          </a:xfrm>
          <a:prstGeom prst="rect">
            <a:avLst/>
          </a:prstGeom>
          <a:noFill/>
        </p:spPr>
        <p:txBody>
          <a:bodyPr wrap="square">
            <a:spAutoFit/>
          </a:bodyPr>
          <a:lstStyle/>
          <a:p>
            <a:pPr algn="just"/>
            <a:r>
              <a:rPr lang="zh-CN" altLang="en-US" sz="1400" dirty="0"/>
              <a:t>       通过预测相机旋转与房间布局，添加一个用于联合</a:t>
            </a:r>
            <a:r>
              <a:rPr lang="en-US" altLang="zh-CN" sz="1400" dirty="0"/>
              <a:t>Rt</a:t>
            </a:r>
            <a:r>
              <a:rPr lang="zh-CN" altLang="en-US" sz="1400" dirty="0"/>
              <a:t>和三维布局估计的简单头部。该附加头部由两个平行分支组成：一个全连接层估计相机旋转而另外一个输出房间布局。</a:t>
            </a:r>
            <a:endParaRPr lang="en-US" altLang="zh-CN" sz="1400" dirty="0"/>
          </a:p>
          <a:p>
            <a:pPr algn="just"/>
            <a:r>
              <a:rPr lang="zh-CN" altLang="en-US" sz="1400" dirty="0"/>
              <a:t>       修改</a:t>
            </a:r>
            <a:r>
              <a:rPr lang="en-US" altLang="zh-CN" sz="1400" dirty="0"/>
              <a:t>Total3DUnderstanding</a:t>
            </a:r>
            <a:r>
              <a:rPr lang="zh-CN" altLang="en-US" sz="1400" dirty="0"/>
              <a:t>使用的损失函数，使其与用于训练检测的头部损失函数保持一致。将布局损失</a:t>
            </a:r>
            <a:r>
              <a:rPr lang="en-US" altLang="zh-CN" sz="1400" dirty="0" err="1"/>
              <a:t>L</a:t>
            </a:r>
            <a:r>
              <a:rPr lang="en-US" altLang="zh-CN" sz="1100" dirty="0" err="1"/>
              <a:t>layout</a:t>
            </a:r>
            <a:r>
              <a:rPr lang="zh-CN" altLang="en-US" sz="1400" dirty="0"/>
              <a:t>定义为预测布局框与基准真实布局框之间的旋转</a:t>
            </a:r>
            <a:r>
              <a:rPr lang="en-US" altLang="zh-CN" sz="1400" dirty="0"/>
              <a:t>3D </a:t>
            </a:r>
            <a:r>
              <a:rPr lang="en-US" altLang="zh-CN" sz="1400" dirty="0" err="1"/>
              <a:t>IoU</a:t>
            </a:r>
            <a:r>
              <a:rPr lang="zh-CN" altLang="en-US" sz="1400" dirty="0"/>
              <a:t>损失，这与室内场景头部使用的损失函数相同。类似于室外场景头部，对于相机旋转估计，使用：</a:t>
            </a:r>
            <a:endParaRPr lang="en-US" altLang="zh-CN" sz="1400" dirty="0"/>
          </a:p>
          <a:p>
            <a:pPr algn="just"/>
            <a:endParaRPr lang="zh-CN" altLang="en-US" sz="1400" dirty="0"/>
          </a:p>
        </p:txBody>
      </p:sp>
      <p:pic>
        <p:nvPicPr>
          <p:cNvPr id="21" name="图片 20">
            <a:extLst>
              <a:ext uri="{FF2B5EF4-FFF2-40B4-BE49-F238E27FC236}">
                <a16:creationId xmlns:a16="http://schemas.microsoft.com/office/drawing/2014/main" id="{BF5F4287-A3EE-7F02-B6C7-3D1C3A827DCA}"/>
              </a:ext>
            </a:extLst>
          </p:cNvPr>
          <p:cNvPicPr>
            <a:picLocks noChangeAspect="1"/>
          </p:cNvPicPr>
          <p:nvPr/>
        </p:nvPicPr>
        <p:blipFill>
          <a:blip r:embed="rId8"/>
          <a:stretch>
            <a:fillRect/>
          </a:stretch>
        </p:blipFill>
        <p:spPr>
          <a:xfrm>
            <a:off x="7540354" y="3583144"/>
            <a:ext cx="3461152" cy="295034"/>
          </a:xfrm>
          <a:prstGeom prst="rect">
            <a:avLst/>
          </a:prstGeom>
        </p:spPr>
      </p:pic>
      <p:sp>
        <p:nvSpPr>
          <p:cNvPr id="23" name="文本框 22">
            <a:extLst>
              <a:ext uri="{FF2B5EF4-FFF2-40B4-BE49-F238E27FC236}">
                <a16:creationId xmlns:a16="http://schemas.microsoft.com/office/drawing/2014/main" id="{F9094013-05FB-E9A4-4A35-01694235BAC5}"/>
              </a:ext>
            </a:extLst>
          </p:cNvPr>
          <p:cNvSpPr txBox="1"/>
          <p:nvPr/>
        </p:nvSpPr>
        <p:spPr>
          <a:xfrm>
            <a:off x="7457860" y="3942906"/>
            <a:ext cx="1813070" cy="307777"/>
          </a:xfrm>
          <a:prstGeom prst="rect">
            <a:avLst/>
          </a:prstGeom>
          <a:noFill/>
        </p:spPr>
        <p:txBody>
          <a:bodyPr wrap="square">
            <a:spAutoFit/>
          </a:bodyPr>
          <a:lstStyle/>
          <a:p>
            <a:pPr algn="just"/>
            <a:r>
              <a:rPr lang="zh-CN" altLang="en-US" sz="1400" dirty="0"/>
              <a:t>最终附加损失表示为：</a:t>
            </a:r>
          </a:p>
        </p:txBody>
      </p:sp>
      <p:pic>
        <p:nvPicPr>
          <p:cNvPr id="25" name="图片 24">
            <a:extLst>
              <a:ext uri="{FF2B5EF4-FFF2-40B4-BE49-F238E27FC236}">
                <a16:creationId xmlns:a16="http://schemas.microsoft.com/office/drawing/2014/main" id="{51FAB1BF-98DF-B11B-8F9C-AEF7A0AF81D6}"/>
              </a:ext>
            </a:extLst>
          </p:cNvPr>
          <p:cNvPicPr>
            <a:picLocks noChangeAspect="1"/>
          </p:cNvPicPr>
          <p:nvPr/>
        </p:nvPicPr>
        <p:blipFill>
          <a:blip r:embed="rId9"/>
          <a:stretch>
            <a:fillRect/>
          </a:stretch>
        </p:blipFill>
        <p:spPr>
          <a:xfrm>
            <a:off x="7854980" y="4270400"/>
            <a:ext cx="3157722" cy="35586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7505276" y="144889"/>
            <a:ext cx="1828800" cy="74157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580149" y="145066"/>
            <a:ext cx="1402080" cy="460375"/>
          </a:xfrm>
          <a:prstGeom prst="rect">
            <a:avLst/>
          </a:prstGeom>
          <a:noFill/>
        </p:spPr>
        <p:txBody>
          <a:bodyPr wrap="none" rtlCol="0">
            <a:spAutoFit/>
          </a:bodyPr>
          <a:lstStyle>
            <a:defPPr>
              <a:defRPr lang="zh-CN"/>
            </a:defPPr>
            <a:lvl1pPr>
              <a:defRPr sz="2400">
                <a:solidFill>
                  <a:schemeClr val="bg1">
                    <a:lumMod val="85000"/>
                  </a:schemeClr>
                </a:solidFill>
              </a:defRPr>
            </a:lvl1pPr>
          </a:lstStyle>
          <a:p>
            <a:r>
              <a:rPr lang="zh-CN" altLang="en-US" dirty="0"/>
              <a:t>研究内容</a:t>
            </a:r>
          </a:p>
        </p:txBody>
      </p:sp>
      <p:sp>
        <p:nvSpPr>
          <p:cNvPr id="30" name="文本框 29"/>
          <p:cNvSpPr txBox="1"/>
          <p:nvPr/>
        </p:nvSpPr>
        <p:spPr>
          <a:xfrm>
            <a:off x="7654220" y="269755"/>
            <a:ext cx="1503680" cy="491490"/>
          </a:xfrm>
          <a:prstGeom prst="rect">
            <a:avLst/>
          </a:prstGeom>
          <a:noFill/>
        </p:spPr>
        <p:txBody>
          <a:bodyPr wrap="none" rtlCol="0">
            <a:spAutoFit/>
          </a:bodyPr>
          <a:lstStyle>
            <a:defPPr>
              <a:defRPr lang="zh-CN"/>
            </a:defPPr>
            <a:lvl1pPr>
              <a:defRPr sz="2600" b="1">
                <a:solidFill>
                  <a:srgbClr val="054F74"/>
                </a:solidFill>
              </a:defRPr>
            </a:lvl1pPr>
          </a:lstStyle>
          <a:p>
            <a:r>
              <a:rPr lang="zh-CN" altLang="en-US" dirty="0">
                <a:solidFill>
                  <a:schemeClr val="accent1"/>
                </a:solidFill>
              </a:rPr>
              <a:t>研究方案</a:t>
            </a:r>
          </a:p>
        </p:txBody>
      </p:sp>
      <p:sp>
        <p:nvSpPr>
          <p:cNvPr id="31" name="文本框 30"/>
          <p:cNvSpPr txBox="1"/>
          <p:nvPr/>
        </p:nvSpPr>
        <p:spPr>
          <a:xfrm>
            <a:off x="9686382" y="145066"/>
            <a:ext cx="800219" cy="461665"/>
          </a:xfrm>
          <a:prstGeom prst="rect">
            <a:avLst/>
          </a:prstGeom>
          <a:noFill/>
        </p:spPr>
        <p:txBody>
          <a:bodyPr wrap="none" rtlCol="0">
            <a:spAutoFit/>
          </a:bodyPr>
          <a:lstStyle/>
          <a:p>
            <a:r>
              <a:rPr lang="zh-CN" altLang="en-US" sz="2400" dirty="0">
                <a:solidFill>
                  <a:schemeClr val="bg1">
                    <a:lumMod val="85000"/>
                  </a:schemeClr>
                </a:solidFill>
              </a:rPr>
              <a:t>结论</a:t>
            </a:r>
          </a:p>
        </p:txBody>
      </p:sp>
      <p:sp>
        <p:nvSpPr>
          <p:cNvPr id="32" name="文本框 31"/>
          <p:cNvSpPr txBox="1"/>
          <p:nvPr/>
        </p:nvSpPr>
        <p:spPr>
          <a:xfrm>
            <a:off x="1488613" y="151416"/>
            <a:ext cx="1706880" cy="460375"/>
          </a:xfrm>
          <a:prstGeom prst="rect">
            <a:avLst/>
          </a:prstGeom>
          <a:noFill/>
        </p:spPr>
        <p:txBody>
          <a:bodyPr wrap="none" rtlCol="0">
            <a:spAutoFit/>
          </a:bodyPr>
          <a:lstStyle>
            <a:defPPr>
              <a:defRPr lang="zh-CN"/>
            </a:defPPr>
            <a:lvl1pPr>
              <a:defRPr sz="2400">
                <a:solidFill>
                  <a:schemeClr val="bg1">
                    <a:lumMod val="85000"/>
                  </a:schemeClr>
                </a:solidFill>
              </a:defRPr>
            </a:lvl1pPr>
          </a:lstStyle>
          <a:p>
            <a:r>
              <a:rPr lang="zh-CN" altLang="en-US" dirty="0"/>
              <a:t>背景及意义</a:t>
            </a:r>
          </a:p>
        </p:txBody>
      </p:sp>
      <p:sp>
        <p:nvSpPr>
          <p:cNvPr id="28" name="文本框 27"/>
          <p:cNvSpPr txBox="1"/>
          <p:nvPr/>
        </p:nvSpPr>
        <p:spPr>
          <a:xfrm>
            <a:off x="3656573" y="151416"/>
            <a:ext cx="1402080" cy="460375"/>
          </a:xfrm>
          <a:prstGeom prst="rect">
            <a:avLst/>
          </a:prstGeom>
          <a:noFill/>
        </p:spPr>
        <p:txBody>
          <a:bodyPr wrap="none" rtlCol="0">
            <a:spAutoFit/>
          </a:bodyPr>
          <a:lstStyle>
            <a:defPPr>
              <a:defRPr lang="zh-CN"/>
            </a:defPPr>
            <a:lvl1pPr>
              <a:defRPr sz="2400">
                <a:solidFill>
                  <a:schemeClr val="bg1">
                    <a:lumMod val="85000"/>
                  </a:schemeClr>
                </a:solidFill>
              </a:defRPr>
            </a:lvl1pPr>
          </a:lstStyle>
          <a:p>
            <a:r>
              <a:rPr lang="zh-CN" altLang="en-US" dirty="0"/>
              <a:t>研究现状</a:t>
            </a:r>
          </a:p>
        </p:txBody>
      </p:sp>
      <p:sp>
        <p:nvSpPr>
          <p:cNvPr id="39" name="文本框 38"/>
          <p:cNvSpPr txBox="1"/>
          <p:nvPr>
            <p:custDataLst>
              <p:tags r:id="rId1"/>
            </p:custDataLst>
          </p:nvPr>
        </p:nvSpPr>
        <p:spPr>
          <a:xfrm>
            <a:off x="2420400" y="1641956"/>
            <a:ext cx="401955" cy="521970"/>
          </a:xfrm>
          <a:prstGeom prst="rect">
            <a:avLst/>
          </a:prstGeom>
          <a:noFill/>
        </p:spPr>
        <p:txBody>
          <a:bodyPr wrap="none" rtlCol="0">
            <a:spAutoFit/>
          </a:bodyPr>
          <a:lstStyle/>
          <a:p>
            <a:pPr algn="ctr"/>
            <a:r>
              <a:rPr lang="en-US" altLang="zh-CN" sz="2800" b="1" dirty="0">
                <a:solidFill>
                  <a:schemeClr val="bg1"/>
                </a:solidFill>
              </a:rPr>
              <a:t>1</a:t>
            </a:r>
            <a:endParaRPr lang="zh-CN" altLang="en-US" sz="2800" b="1" dirty="0">
              <a:solidFill>
                <a:schemeClr val="bg1"/>
              </a:solidFill>
            </a:endParaRPr>
          </a:p>
        </p:txBody>
      </p:sp>
      <p:sp>
        <p:nvSpPr>
          <p:cNvPr id="10" name="文本框 9"/>
          <p:cNvSpPr txBox="1"/>
          <p:nvPr>
            <p:custDataLst>
              <p:tags r:id="rId2"/>
            </p:custDataLst>
          </p:nvPr>
        </p:nvSpPr>
        <p:spPr>
          <a:xfrm>
            <a:off x="378460" y="886460"/>
            <a:ext cx="1815261" cy="400110"/>
          </a:xfrm>
          <a:prstGeom prst="rect">
            <a:avLst/>
          </a:prstGeom>
          <a:noFill/>
        </p:spPr>
        <p:txBody>
          <a:bodyPr wrap="square" rtlCol="0">
            <a:spAutoFit/>
          </a:bodyPr>
          <a:lstStyle/>
          <a:p>
            <a:r>
              <a:rPr lang="zh-CN" altLang="en-US" sz="2000" b="1" dirty="0">
                <a:solidFill>
                  <a:schemeClr val="accent1"/>
                </a:solidFill>
              </a:rPr>
              <a:t>具体实验方案</a:t>
            </a:r>
          </a:p>
        </p:txBody>
      </p:sp>
      <p:pic>
        <p:nvPicPr>
          <p:cNvPr id="2" name="图片 1">
            <a:extLst>
              <a:ext uri="{FF2B5EF4-FFF2-40B4-BE49-F238E27FC236}">
                <a16:creationId xmlns:a16="http://schemas.microsoft.com/office/drawing/2014/main" id="{C923CB50-1C9F-407D-7E03-EB0FE3ACED9F}"/>
              </a:ext>
            </a:extLst>
          </p:cNvPr>
          <p:cNvPicPr>
            <a:picLocks noChangeAspect="1"/>
          </p:cNvPicPr>
          <p:nvPr/>
        </p:nvPicPr>
        <p:blipFill>
          <a:blip r:embed="rId5"/>
          <a:stretch>
            <a:fillRect/>
          </a:stretch>
        </p:blipFill>
        <p:spPr>
          <a:xfrm>
            <a:off x="323931" y="1902941"/>
            <a:ext cx="5829300" cy="1454150"/>
          </a:xfrm>
          <a:prstGeom prst="rect">
            <a:avLst/>
          </a:prstGeom>
        </p:spPr>
      </p:pic>
      <p:pic>
        <p:nvPicPr>
          <p:cNvPr id="3" name="图片 2">
            <a:extLst>
              <a:ext uri="{FF2B5EF4-FFF2-40B4-BE49-F238E27FC236}">
                <a16:creationId xmlns:a16="http://schemas.microsoft.com/office/drawing/2014/main" id="{7C39C971-3679-B7F5-2281-E1622BA02D39}"/>
              </a:ext>
            </a:extLst>
          </p:cNvPr>
          <p:cNvPicPr>
            <a:picLocks noChangeAspect="1"/>
          </p:cNvPicPr>
          <p:nvPr/>
        </p:nvPicPr>
        <p:blipFill>
          <a:blip r:embed="rId6"/>
          <a:stretch>
            <a:fillRect/>
          </a:stretch>
        </p:blipFill>
        <p:spPr>
          <a:xfrm>
            <a:off x="323931" y="3920431"/>
            <a:ext cx="3803833" cy="2786153"/>
          </a:xfrm>
          <a:prstGeom prst="rect">
            <a:avLst/>
          </a:prstGeom>
        </p:spPr>
      </p:pic>
      <p:pic>
        <p:nvPicPr>
          <p:cNvPr id="4" name="图片 3">
            <a:extLst>
              <a:ext uri="{FF2B5EF4-FFF2-40B4-BE49-F238E27FC236}">
                <a16:creationId xmlns:a16="http://schemas.microsoft.com/office/drawing/2014/main" id="{F9D4E8A6-E2C2-3B4D-CAD6-AD9C4B4B9C56}"/>
              </a:ext>
            </a:extLst>
          </p:cNvPr>
          <p:cNvPicPr>
            <a:picLocks noChangeAspect="1"/>
          </p:cNvPicPr>
          <p:nvPr/>
        </p:nvPicPr>
        <p:blipFill>
          <a:blip r:embed="rId7"/>
          <a:stretch>
            <a:fillRect/>
          </a:stretch>
        </p:blipFill>
        <p:spPr>
          <a:xfrm>
            <a:off x="8364774" y="1916435"/>
            <a:ext cx="3503295" cy="2202180"/>
          </a:xfrm>
          <a:prstGeom prst="rect">
            <a:avLst/>
          </a:prstGeom>
        </p:spPr>
      </p:pic>
      <p:pic>
        <p:nvPicPr>
          <p:cNvPr id="5" name="图片 4">
            <a:extLst>
              <a:ext uri="{FF2B5EF4-FFF2-40B4-BE49-F238E27FC236}">
                <a16:creationId xmlns:a16="http://schemas.microsoft.com/office/drawing/2014/main" id="{8EAB0594-290D-37E6-A7A7-BA38E816B040}"/>
              </a:ext>
            </a:extLst>
          </p:cNvPr>
          <p:cNvPicPr>
            <a:picLocks noChangeAspect="1"/>
          </p:cNvPicPr>
          <p:nvPr/>
        </p:nvPicPr>
        <p:blipFill>
          <a:blip r:embed="rId8"/>
          <a:stretch>
            <a:fillRect/>
          </a:stretch>
        </p:blipFill>
        <p:spPr>
          <a:xfrm>
            <a:off x="7862517" y="4411059"/>
            <a:ext cx="4005552" cy="2295525"/>
          </a:xfrm>
          <a:prstGeom prst="rect">
            <a:avLst/>
          </a:prstGeom>
        </p:spPr>
      </p:pic>
      <p:sp>
        <p:nvSpPr>
          <p:cNvPr id="11" name="文本框 10">
            <a:extLst>
              <a:ext uri="{FF2B5EF4-FFF2-40B4-BE49-F238E27FC236}">
                <a16:creationId xmlns:a16="http://schemas.microsoft.com/office/drawing/2014/main" id="{D93DF737-7AF4-609F-46E5-5C4199F237D5}"/>
              </a:ext>
            </a:extLst>
          </p:cNvPr>
          <p:cNvSpPr txBox="1"/>
          <p:nvPr/>
        </p:nvSpPr>
        <p:spPr>
          <a:xfrm>
            <a:off x="378460" y="1253462"/>
            <a:ext cx="3589533" cy="307777"/>
          </a:xfrm>
          <a:prstGeom prst="rect">
            <a:avLst/>
          </a:prstGeom>
          <a:noFill/>
        </p:spPr>
        <p:txBody>
          <a:bodyPr wrap="square">
            <a:spAutoFit/>
          </a:bodyPr>
          <a:lstStyle/>
          <a:p>
            <a:r>
              <a:rPr lang="zh-CN" altLang="en-US" sz="1400" dirty="0"/>
              <a:t>在四个数据集上进行实验评估所提出的方法：</a:t>
            </a:r>
          </a:p>
        </p:txBody>
      </p:sp>
      <p:sp>
        <p:nvSpPr>
          <p:cNvPr id="18" name="文本框 17">
            <a:extLst>
              <a:ext uri="{FF2B5EF4-FFF2-40B4-BE49-F238E27FC236}">
                <a16:creationId xmlns:a16="http://schemas.microsoft.com/office/drawing/2014/main" id="{B87CB108-C7AC-2C8A-F1DC-24F4477A13CC}"/>
              </a:ext>
            </a:extLst>
          </p:cNvPr>
          <p:cNvSpPr txBox="1"/>
          <p:nvPr/>
        </p:nvSpPr>
        <p:spPr>
          <a:xfrm>
            <a:off x="2734717" y="1608659"/>
            <a:ext cx="1007727" cy="307777"/>
          </a:xfrm>
          <a:prstGeom prst="rect">
            <a:avLst/>
          </a:prstGeom>
          <a:noFill/>
        </p:spPr>
        <p:txBody>
          <a:bodyPr wrap="square">
            <a:spAutoFit/>
          </a:bodyPr>
          <a:lstStyle/>
          <a:p>
            <a:r>
              <a:rPr lang="en-US" altLang="zh-CN" sz="1400" b="1" dirty="0" err="1"/>
              <a:t>ScanNet</a:t>
            </a:r>
            <a:endParaRPr lang="zh-CN" altLang="en-US" sz="1400" b="1" dirty="0"/>
          </a:p>
        </p:txBody>
      </p:sp>
      <p:sp>
        <p:nvSpPr>
          <p:cNvPr id="20" name="文本框 19">
            <a:extLst>
              <a:ext uri="{FF2B5EF4-FFF2-40B4-BE49-F238E27FC236}">
                <a16:creationId xmlns:a16="http://schemas.microsoft.com/office/drawing/2014/main" id="{CE972BB1-20C7-A0B2-267A-B1396C7E2CA5}"/>
              </a:ext>
            </a:extLst>
          </p:cNvPr>
          <p:cNvSpPr txBox="1"/>
          <p:nvPr/>
        </p:nvSpPr>
        <p:spPr>
          <a:xfrm>
            <a:off x="1598246" y="3665685"/>
            <a:ext cx="1255202" cy="307777"/>
          </a:xfrm>
          <a:prstGeom prst="rect">
            <a:avLst/>
          </a:prstGeom>
          <a:noFill/>
        </p:spPr>
        <p:txBody>
          <a:bodyPr wrap="square">
            <a:spAutoFit/>
          </a:bodyPr>
          <a:lstStyle/>
          <a:p>
            <a:r>
              <a:rPr lang="en-US" altLang="zh-CN" sz="1400" b="1" dirty="0"/>
              <a:t>SUN RGB-D</a:t>
            </a:r>
            <a:endParaRPr lang="zh-CN" altLang="en-US" sz="1400" b="1" dirty="0"/>
          </a:p>
        </p:txBody>
      </p:sp>
      <p:sp>
        <p:nvSpPr>
          <p:cNvPr id="24" name="文本框 23">
            <a:extLst>
              <a:ext uri="{FF2B5EF4-FFF2-40B4-BE49-F238E27FC236}">
                <a16:creationId xmlns:a16="http://schemas.microsoft.com/office/drawing/2014/main" id="{428FB937-DD73-AB38-05F0-CE70EE755EE1}"/>
              </a:ext>
            </a:extLst>
          </p:cNvPr>
          <p:cNvSpPr txBox="1"/>
          <p:nvPr/>
        </p:nvSpPr>
        <p:spPr>
          <a:xfrm>
            <a:off x="9768600" y="1608658"/>
            <a:ext cx="695641" cy="307777"/>
          </a:xfrm>
          <a:prstGeom prst="rect">
            <a:avLst/>
          </a:prstGeom>
          <a:noFill/>
        </p:spPr>
        <p:txBody>
          <a:bodyPr wrap="square">
            <a:spAutoFit/>
          </a:bodyPr>
          <a:lstStyle/>
          <a:p>
            <a:r>
              <a:rPr lang="en-US" altLang="zh-CN" sz="1400" b="1" dirty="0"/>
              <a:t>KITTI</a:t>
            </a:r>
            <a:endParaRPr lang="zh-CN" altLang="en-US" sz="1400" b="1" dirty="0"/>
          </a:p>
        </p:txBody>
      </p:sp>
      <p:sp>
        <p:nvSpPr>
          <p:cNvPr id="26" name="文本框 25">
            <a:extLst>
              <a:ext uri="{FF2B5EF4-FFF2-40B4-BE49-F238E27FC236}">
                <a16:creationId xmlns:a16="http://schemas.microsoft.com/office/drawing/2014/main" id="{AB783B02-D6C5-B875-3F69-FDA5E442C067}"/>
              </a:ext>
            </a:extLst>
          </p:cNvPr>
          <p:cNvSpPr txBox="1"/>
          <p:nvPr/>
        </p:nvSpPr>
        <p:spPr>
          <a:xfrm>
            <a:off x="9346748" y="4130033"/>
            <a:ext cx="1037089" cy="307777"/>
          </a:xfrm>
          <a:prstGeom prst="rect">
            <a:avLst/>
          </a:prstGeom>
          <a:noFill/>
        </p:spPr>
        <p:txBody>
          <a:bodyPr wrap="square">
            <a:spAutoFit/>
          </a:bodyPr>
          <a:lstStyle/>
          <a:p>
            <a:r>
              <a:rPr lang="en-US" altLang="zh-CN" sz="1400" b="1" dirty="0" err="1"/>
              <a:t>nuScenes</a:t>
            </a:r>
            <a:endParaRPr lang="zh-CN" altLang="en-US" sz="1400" b="1" dirty="0"/>
          </a:p>
        </p:txBody>
      </p:sp>
      <p:sp>
        <p:nvSpPr>
          <p:cNvPr id="34" name="文本框 33">
            <a:extLst>
              <a:ext uri="{FF2B5EF4-FFF2-40B4-BE49-F238E27FC236}">
                <a16:creationId xmlns:a16="http://schemas.microsoft.com/office/drawing/2014/main" id="{8BD9CC5E-5691-532F-10D2-0EC4D4B1D6AA}"/>
              </a:ext>
            </a:extLst>
          </p:cNvPr>
          <p:cNvSpPr txBox="1"/>
          <p:nvPr/>
        </p:nvSpPr>
        <p:spPr>
          <a:xfrm>
            <a:off x="4032117" y="3357091"/>
            <a:ext cx="3926048" cy="3539430"/>
          </a:xfrm>
          <a:prstGeom prst="rect">
            <a:avLst/>
          </a:prstGeom>
          <a:noFill/>
        </p:spPr>
        <p:txBody>
          <a:bodyPr wrap="square">
            <a:spAutoFit/>
          </a:bodyPr>
          <a:lstStyle/>
          <a:p>
            <a:r>
              <a:rPr lang="zh-CN" altLang="en-US" sz="1400" dirty="0"/>
              <a:t>实施细节：</a:t>
            </a:r>
          </a:p>
          <a:p>
            <a:r>
              <a:rPr lang="en-US" altLang="zh-CN" sz="1400" dirty="0"/>
              <a:t>1.</a:t>
            </a:r>
            <a:r>
              <a:rPr lang="zh-CN" altLang="en-US" sz="1400" dirty="0"/>
              <a:t>使用</a:t>
            </a:r>
            <a:r>
              <a:rPr lang="en-US" altLang="zh-CN" sz="1400" dirty="0"/>
              <a:t>ResNet-50</a:t>
            </a:r>
            <a:r>
              <a:rPr lang="zh-CN" altLang="en-US" sz="1400" dirty="0"/>
              <a:t>残差网络作为特征提取器；</a:t>
            </a:r>
            <a:endParaRPr lang="en-US" altLang="zh-CN" sz="1400" dirty="0"/>
          </a:p>
          <a:p>
            <a:r>
              <a:rPr lang="en-US" altLang="zh-CN" sz="1400" dirty="0"/>
              <a:t>2.</a:t>
            </a:r>
            <a:r>
              <a:rPr lang="zh-CN" altLang="en-US" sz="1400" dirty="0"/>
              <a:t>训练期间预期将会针对室内数据集优化</a:t>
            </a:r>
            <a:r>
              <a:rPr lang="en-US" altLang="zh-CN" sz="1400" dirty="0" err="1"/>
              <a:t>L</a:t>
            </a:r>
            <a:r>
              <a:rPr lang="en-US" altLang="zh-CN" sz="1100" dirty="0" err="1"/>
              <a:t>indoor</a:t>
            </a:r>
            <a:r>
              <a:rPr lang="zh-CN" altLang="en-US" sz="1400" dirty="0"/>
              <a:t>，针对室外数据集优化</a:t>
            </a:r>
            <a:r>
              <a:rPr lang="en-US" altLang="zh-CN" sz="1400" dirty="0" err="1"/>
              <a:t>L</a:t>
            </a:r>
            <a:r>
              <a:rPr lang="en-US" altLang="zh-CN" sz="1100" dirty="0" err="1"/>
              <a:t>outdoor</a:t>
            </a:r>
            <a:r>
              <a:rPr lang="zh-CN" altLang="en-US" sz="1400" dirty="0"/>
              <a:t>；</a:t>
            </a:r>
            <a:endParaRPr lang="en-US" altLang="zh-CN" sz="1400" dirty="0"/>
          </a:p>
          <a:p>
            <a:r>
              <a:rPr lang="en-US" altLang="zh-CN" sz="1400" dirty="0"/>
              <a:t>3.</a:t>
            </a:r>
            <a:r>
              <a:rPr lang="zh-CN" altLang="en-US" sz="1400" dirty="0"/>
              <a:t>使用</a:t>
            </a:r>
            <a:r>
              <a:rPr lang="en-US" altLang="zh-CN" sz="1400" dirty="0"/>
              <a:t>Adam</a:t>
            </a:r>
            <a:r>
              <a:rPr lang="zh-CN" altLang="en-US" sz="1400" dirty="0"/>
              <a:t>优化器，初始学习率设置为</a:t>
            </a:r>
            <a:r>
              <a:rPr lang="en-US" altLang="zh-CN" sz="1400" dirty="0"/>
              <a:t>0.0001</a:t>
            </a:r>
            <a:r>
              <a:rPr lang="zh-CN" altLang="en-US" sz="1400" dirty="0"/>
              <a:t>，权重衰减为</a:t>
            </a:r>
            <a:r>
              <a:rPr lang="en-US" altLang="zh-CN" sz="1400" dirty="0"/>
              <a:t>0.0001</a:t>
            </a:r>
            <a:r>
              <a:rPr lang="zh-CN" altLang="en-US" sz="1400" dirty="0"/>
              <a:t>。使用</a:t>
            </a:r>
            <a:r>
              <a:rPr lang="en-US" altLang="zh-CN" sz="1400" dirty="0" err="1"/>
              <a:t>MMDetection</a:t>
            </a:r>
            <a:r>
              <a:rPr lang="zh-CN" altLang="en-US" sz="1400" dirty="0"/>
              <a:t>框架默认训练设置，共</a:t>
            </a:r>
            <a:r>
              <a:rPr lang="en-US" altLang="zh-CN" sz="1400" dirty="0"/>
              <a:t>12</a:t>
            </a:r>
            <a:r>
              <a:rPr lang="zh-CN" altLang="en-US" sz="1400" dirty="0"/>
              <a:t>个</a:t>
            </a:r>
            <a:r>
              <a:rPr lang="en-US" altLang="zh-CN" sz="1400" dirty="0"/>
              <a:t>epoch</a:t>
            </a:r>
            <a:r>
              <a:rPr lang="zh-CN" altLang="en-US" sz="1400" dirty="0"/>
              <a:t>，学习率在第</a:t>
            </a:r>
            <a:r>
              <a:rPr lang="en-US" altLang="zh-CN" sz="1400" dirty="0"/>
              <a:t>8</a:t>
            </a:r>
            <a:r>
              <a:rPr lang="zh-CN" altLang="en-US" sz="1400" dirty="0"/>
              <a:t>和第</a:t>
            </a:r>
            <a:r>
              <a:rPr lang="en-US" altLang="zh-CN" sz="1400" dirty="0"/>
              <a:t>11</a:t>
            </a:r>
            <a:r>
              <a:rPr lang="zh-CN" altLang="en-US" sz="1400" dirty="0"/>
              <a:t>个</a:t>
            </a:r>
            <a:r>
              <a:rPr lang="en-US" altLang="zh-CN" sz="1400" dirty="0"/>
              <a:t>epoch</a:t>
            </a:r>
            <a:r>
              <a:rPr lang="zh-CN" altLang="en-US" sz="1400" dirty="0"/>
              <a:t>后分别降低到之前的十分之一；</a:t>
            </a:r>
            <a:endParaRPr lang="en-US" altLang="zh-CN" sz="1400" dirty="0"/>
          </a:p>
          <a:p>
            <a:r>
              <a:rPr lang="en-US" altLang="zh-CN" sz="1400" dirty="0"/>
              <a:t>3.</a:t>
            </a:r>
            <a:r>
              <a:rPr lang="zh-CN" altLang="en-US" sz="1400" dirty="0"/>
              <a:t>单目实验中尝试随机对输入进行水平翻转与大小调整；</a:t>
            </a:r>
            <a:endParaRPr lang="en-US" altLang="zh-CN" sz="1400" dirty="0"/>
          </a:p>
          <a:p>
            <a:r>
              <a:rPr lang="en-US" altLang="zh-CN" sz="1400" dirty="0"/>
              <a:t>4.</a:t>
            </a:r>
            <a:r>
              <a:rPr lang="zh-CN" altLang="en-US" sz="1400" dirty="0"/>
              <a:t>室内场景中为增强类似基于点云方法的三维体素表示，尝试分别沿每个轴随机移动体素网格中心；</a:t>
            </a:r>
          </a:p>
          <a:p>
            <a:r>
              <a:rPr lang="en-US" altLang="zh-CN" sz="1400" dirty="0"/>
              <a:t>5.</a:t>
            </a:r>
            <a:r>
              <a:rPr lang="zh-CN" altLang="en-US" sz="1400" dirty="0"/>
              <a:t>推理过程中输出结果通过应用于物体在地平面上的投影旋转的非极大值抑制</a:t>
            </a:r>
            <a:r>
              <a:rPr lang="en-US" altLang="zh-CN" sz="1400" dirty="0"/>
              <a:t>(Rotated NMS)</a:t>
            </a:r>
            <a:r>
              <a:rPr lang="zh-CN" altLang="en-US" sz="1400" dirty="0"/>
              <a:t>算法进行过滤。</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05025"/>
            <a:ext cx="12192000" cy="2647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1" name="文本框 40"/>
          <p:cNvSpPr txBox="1"/>
          <p:nvPr/>
        </p:nvSpPr>
        <p:spPr>
          <a:xfrm>
            <a:off x="2699304" y="2501677"/>
            <a:ext cx="2002471" cy="1862048"/>
          </a:xfrm>
          <a:prstGeom prst="rect">
            <a:avLst/>
          </a:prstGeom>
          <a:noFill/>
        </p:spPr>
        <p:txBody>
          <a:bodyPr wrap="none" rtlCol="0">
            <a:spAutoFit/>
          </a:bodyPr>
          <a:lstStyle/>
          <a:p>
            <a:pPr algn="l"/>
            <a:r>
              <a:rPr lang="en-US" altLang="zh-CN" sz="11500" b="1" dirty="0">
                <a:solidFill>
                  <a:schemeClr val="bg1"/>
                </a:solidFill>
                <a:sym typeface="Wingdings" panose="05000000000000000000" pitchFamily="2" charset="2"/>
              </a:rPr>
              <a:t>05</a:t>
            </a:r>
            <a:endParaRPr lang="zh-CN" altLang="en-US" sz="11500" b="1" dirty="0">
              <a:solidFill>
                <a:schemeClr val="bg1"/>
              </a:solidFill>
              <a:sym typeface="Wingdings" panose="05000000000000000000" pitchFamily="2" charset="2"/>
            </a:endParaRPr>
          </a:p>
        </p:txBody>
      </p:sp>
      <p:sp>
        <p:nvSpPr>
          <p:cNvPr id="42" name="文本框 41"/>
          <p:cNvSpPr txBox="1"/>
          <p:nvPr/>
        </p:nvSpPr>
        <p:spPr>
          <a:xfrm>
            <a:off x="4701775" y="2349740"/>
            <a:ext cx="3889013" cy="1107996"/>
          </a:xfrm>
          <a:prstGeom prst="rect">
            <a:avLst/>
          </a:prstGeom>
          <a:noFill/>
        </p:spPr>
        <p:txBody>
          <a:bodyPr wrap="none" rtlCol="0">
            <a:spAutoFit/>
          </a:bodyPr>
          <a:lstStyle/>
          <a:p>
            <a:pPr algn="l"/>
            <a:r>
              <a:rPr lang="en-US" altLang="zh-CN" sz="6600" b="1" dirty="0">
                <a:solidFill>
                  <a:schemeClr val="bg1">
                    <a:alpha val="10000"/>
                  </a:schemeClr>
                </a:solidFill>
                <a:sym typeface="Wingdings" panose="05000000000000000000" pitchFamily="2" charset="2"/>
              </a:rPr>
              <a:t>Part Five</a:t>
            </a:r>
            <a:endParaRPr lang="zh-CN" altLang="en-US" sz="6600" b="1" dirty="0">
              <a:solidFill>
                <a:schemeClr val="bg1">
                  <a:alpha val="10000"/>
                </a:schemeClr>
              </a:solidFill>
              <a:sym typeface="Wingdings" panose="05000000000000000000" pitchFamily="2" charset="2"/>
            </a:endParaRPr>
          </a:p>
        </p:txBody>
      </p:sp>
      <p:sp>
        <p:nvSpPr>
          <p:cNvPr id="43" name="PA-文本框 21"/>
          <p:cNvSpPr txBox="1"/>
          <p:nvPr>
            <p:custDataLst>
              <p:tags r:id="rId1"/>
            </p:custDataLst>
          </p:nvPr>
        </p:nvSpPr>
        <p:spPr>
          <a:xfrm>
            <a:off x="4704523" y="2818724"/>
            <a:ext cx="5221605" cy="769441"/>
          </a:xfrm>
          <a:prstGeom prst="rect">
            <a:avLst/>
          </a:prstGeom>
          <a:noFill/>
        </p:spPr>
        <p:txBody>
          <a:bodyPr wrap="square" rtlCol="0">
            <a:spAutoFit/>
          </a:bodyPr>
          <a:lstStyle/>
          <a:p>
            <a:pPr algn="l"/>
            <a:r>
              <a:rPr lang="zh-CN" altLang="en-US" sz="4400" b="1" dirty="0">
                <a:solidFill>
                  <a:schemeClr val="bg1"/>
                </a:solidFill>
                <a:cs typeface="+mn-ea"/>
                <a:sym typeface="+mn-lt"/>
              </a:rPr>
              <a:t>实验结果与表现</a:t>
            </a:r>
          </a:p>
        </p:txBody>
      </p:sp>
      <p:sp>
        <p:nvSpPr>
          <p:cNvPr id="44" name="文本框 43"/>
          <p:cNvSpPr txBox="1"/>
          <p:nvPr/>
        </p:nvSpPr>
        <p:spPr>
          <a:xfrm>
            <a:off x="5365240" y="3476535"/>
            <a:ext cx="3676584" cy="338554"/>
          </a:xfrm>
          <a:prstGeom prst="rect">
            <a:avLst/>
          </a:prstGeom>
          <a:noFill/>
        </p:spPr>
        <p:txBody>
          <a:bodyPr wrap="none" rtlCol="0">
            <a:spAutoFit/>
          </a:bodyPr>
          <a:lstStyle/>
          <a:p>
            <a:pPr algn="l"/>
            <a:r>
              <a:rPr lang="en-US" altLang="zh-CN" sz="1600" dirty="0">
                <a:solidFill>
                  <a:schemeClr val="bg1"/>
                </a:solidFill>
                <a:sym typeface="Wingdings" panose="05000000000000000000" pitchFamily="2" charset="2"/>
              </a:rPr>
              <a:t>THE RESULTS AND PERFORMANCE </a:t>
            </a:r>
          </a:p>
        </p:txBody>
      </p:sp>
      <p:cxnSp>
        <p:nvCxnSpPr>
          <p:cNvPr id="45" name="直接连接符 44"/>
          <p:cNvCxnSpPr/>
          <p:nvPr/>
        </p:nvCxnSpPr>
        <p:spPr>
          <a:xfrm flipV="1">
            <a:off x="0" y="3515451"/>
            <a:ext cx="2160000" cy="716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0032000" y="3515451"/>
            <a:ext cx="2160000" cy="7162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18658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7505276" y="144889"/>
            <a:ext cx="1828800" cy="74157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580149" y="145066"/>
            <a:ext cx="1402080" cy="460375"/>
          </a:xfrm>
          <a:prstGeom prst="rect">
            <a:avLst/>
          </a:prstGeom>
          <a:noFill/>
        </p:spPr>
        <p:txBody>
          <a:bodyPr wrap="none" rtlCol="0">
            <a:spAutoFit/>
          </a:bodyPr>
          <a:lstStyle>
            <a:defPPr>
              <a:defRPr lang="zh-CN"/>
            </a:defPPr>
            <a:lvl1pPr>
              <a:defRPr sz="2400">
                <a:solidFill>
                  <a:schemeClr val="bg1">
                    <a:lumMod val="85000"/>
                  </a:schemeClr>
                </a:solidFill>
              </a:defRPr>
            </a:lvl1pPr>
          </a:lstStyle>
          <a:p>
            <a:r>
              <a:rPr lang="zh-CN" altLang="en-US" dirty="0"/>
              <a:t>研究内容</a:t>
            </a:r>
          </a:p>
        </p:txBody>
      </p:sp>
      <p:sp>
        <p:nvSpPr>
          <p:cNvPr id="30" name="文本框 29"/>
          <p:cNvSpPr txBox="1"/>
          <p:nvPr/>
        </p:nvSpPr>
        <p:spPr>
          <a:xfrm>
            <a:off x="7654220" y="269755"/>
            <a:ext cx="1503680" cy="491490"/>
          </a:xfrm>
          <a:prstGeom prst="rect">
            <a:avLst/>
          </a:prstGeom>
          <a:noFill/>
        </p:spPr>
        <p:txBody>
          <a:bodyPr wrap="none" rtlCol="0">
            <a:spAutoFit/>
          </a:bodyPr>
          <a:lstStyle>
            <a:defPPr>
              <a:defRPr lang="zh-CN"/>
            </a:defPPr>
            <a:lvl1pPr>
              <a:defRPr sz="2600" b="1">
                <a:solidFill>
                  <a:srgbClr val="054F74"/>
                </a:solidFill>
              </a:defRPr>
            </a:lvl1pPr>
          </a:lstStyle>
          <a:p>
            <a:r>
              <a:rPr lang="zh-CN" altLang="en-US" dirty="0">
                <a:solidFill>
                  <a:schemeClr val="accent1"/>
                </a:solidFill>
              </a:rPr>
              <a:t>研究方案</a:t>
            </a:r>
          </a:p>
        </p:txBody>
      </p:sp>
      <p:sp>
        <p:nvSpPr>
          <p:cNvPr id="31" name="文本框 30"/>
          <p:cNvSpPr txBox="1"/>
          <p:nvPr/>
        </p:nvSpPr>
        <p:spPr>
          <a:xfrm>
            <a:off x="9686382" y="145066"/>
            <a:ext cx="800219" cy="461665"/>
          </a:xfrm>
          <a:prstGeom prst="rect">
            <a:avLst/>
          </a:prstGeom>
          <a:noFill/>
        </p:spPr>
        <p:txBody>
          <a:bodyPr wrap="none" rtlCol="0">
            <a:spAutoFit/>
          </a:bodyPr>
          <a:lstStyle/>
          <a:p>
            <a:r>
              <a:rPr lang="zh-CN" altLang="en-US" sz="2400" dirty="0">
                <a:solidFill>
                  <a:schemeClr val="bg1">
                    <a:lumMod val="85000"/>
                  </a:schemeClr>
                </a:solidFill>
              </a:rPr>
              <a:t>结论</a:t>
            </a:r>
          </a:p>
        </p:txBody>
      </p:sp>
      <p:sp>
        <p:nvSpPr>
          <p:cNvPr id="32" name="文本框 31"/>
          <p:cNvSpPr txBox="1"/>
          <p:nvPr/>
        </p:nvSpPr>
        <p:spPr>
          <a:xfrm>
            <a:off x="1488613" y="151416"/>
            <a:ext cx="1706880" cy="460375"/>
          </a:xfrm>
          <a:prstGeom prst="rect">
            <a:avLst/>
          </a:prstGeom>
          <a:noFill/>
        </p:spPr>
        <p:txBody>
          <a:bodyPr wrap="none" rtlCol="0">
            <a:spAutoFit/>
          </a:bodyPr>
          <a:lstStyle>
            <a:defPPr>
              <a:defRPr lang="zh-CN"/>
            </a:defPPr>
            <a:lvl1pPr>
              <a:defRPr sz="2400">
                <a:solidFill>
                  <a:schemeClr val="bg1">
                    <a:lumMod val="85000"/>
                  </a:schemeClr>
                </a:solidFill>
              </a:defRPr>
            </a:lvl1pPr>
          </a:lstStyle>
          <a:p>
            <a:r>
              <a:rPr lang="zh-CN" altLang="en-US" dirty="0"/>
              <a:t>背景及意义</a:t>
            </a:r>
          </a:p>
        </p:txBody>
      </p:sp>
      <p:sp>
        <p:nvSpPr>
          <p:cNvPr id="28" name="文本框 27"/>
          <p:cNvSpPr txBox="1"/>
          <p:nvPr/>
        </p:nvSpPr>
        <p:spPr>
          <a:xfrm>
            <a:off x="3656573" y="151416"/>
            <a:ext cx="1402080" cy="460375"/>
          </a:xfrm>
          <a:prstGeom prst="rect">
            <a:avLst/>
          </a:prstGeom>
          <a:noFill/>
        </p:spPr>
        <p:txBody>
          <a:bodyPr wrap="none" rtlCol="0">
            <a:spAutoFit/>
          </a:bodyPr>
          <a:lstStyle>
            <a:defPPr>
              <a:defRPr lang="zh-CN"/>
            </a:defPPr>
            <a:lvl1pPr>
              <a:defRPr sz="2400">
                <a:solidFill>
                  <a:schemeClr val="bg1">
                    <a:lumMod val="85000"/>
                  </a:schemeClr>
                </a:solidFill>
              </a:defRPr>
            </a:lvl1pPr>
          </a:lstStyle>
          <a:p>
            <a:r>
              <a:rPr lang="zh-CN" altLang="en-US" dirty="0"/>
              <a:t>研究现状</a:t>
            </a:r>
          </a:p>
        </p:txBody>
      </p:sp>
      <p:sp>
        <p:nvSpPr>
          <p:cNvPr id="3" name="文本框 2"/>
          <p:cNvSpPr txBox="1"/>
          <p:nvPr>
            <p:custDataLst>
              <p:tags r:id="rId1"/>
            </p:custDataLst>
          </p:nvPr>
        </p:nvSpPr>
        <p:spPr>
          <a:xfrm>
            <a:off x="412525" y="1137409"/>
            <a:ext cx="2236510" cy="400110"/>
          </a:xfrm>
          <a:prstGeom prst="rect">
            <a:avLst/>
          </a:prstGeom>
          <a:noFill/>
        </p:spPr>
        <p:txBody>
          <a:bodyPr wrap="none" rtlCol="0">
            <a:spAutoFit/>
          </a:bodyPr>
          <a:lstStyle/>
          <a:p>
            <a:r>
              <a:rPr lang="zh-CN" altLang="en-US" sz="2000" b="1" dirty="0">
                <a:solidFill>
                  <a:schemeClr val="accent1"/>
                </a:solidFill>
              </a:rPr>
              <a:t>获取到的实验结果</a:t>
            </a:r>
          </a:p>
        </p:txBody>
      </p:sp>
      <p:pic>
        <p:nvPicPr>
          <p:cNvPr id="4" name="图片 3">
            <a:extLst>
              <a:ext uri="{FF2B5EF4-FFF2-40B4-BE49-F238E27FC236}">
                <a16:creationId xmlns:a16="http://schemas.microsoft.com/office/drawing/2014/main" id="{626DD309-386B-F925-FBDC-3A07286DFA01}"/>
              </a:ext>
            </a:extLst>
          </p:cNvPr>
          <p:cNvPicPr>
            <a:picLocks noChangeAspect="1"/>
          </p:cNvPicPr>
          <p:nvPr/>
        </p:nvPicPr>
        <p:blipFill>
          <a:blip r:embed="rId3"/>
          <a:stretch>
            <a:fillRect/>
          </a:stretch>
        </p:blipFill>
        <p:spPr>
          <a:xfrm>
            <a:off x="5547739" y="1346093"/>
            <a:ext cx="5743870" cy="2082907"/>
          </a:xfrm>
          <a:prstGeom prst="rect">
            <a:avLst/>
          </a:prstGeom>
        </p:spPr>
      </p:pic>
      <p:pic>
        <p:nvPicPr>
          <p:cNvPr id="11" name="图片 10">
            <a:extLst>
              <a:ext uri="{FF2B5EF4-FFF2-40B4-BE49-F238E27FC236}">
                <a16:creationId xmlns:a16="http://schemas.microsoft.com/office/drawing/2014/main" id="{E8B9CEFE-1134-A843-E95C-38EABBEE3DEE}"/>
              </a:ext>
            </a:extLst>
          </p:cNvPr>
          <p:cNvPicPr>
            <a:picLocks noChangeAspect="1"/>
          </p:cNvPicPr>
          <p:nvPr/>
        </p:nvPicPr>
        <p:blipFill>
          <a:blip r:embed="rId4"/>
          <a:stretch>
            <a:fillRect/>
          </a:stretch>
        </p:blipFill>
        <p:spPr>
          <a:xfrm>
            <a:off x="5933221" y="3429000"/>
            <a:ext cx="4972907" cy="1001611"/>
          </a:xfrm>
          <a:prstGeom prst="rect">
            <a:avLst/>
          </a:prstGeom>
        </p:spPr>
      </p:pic>
      <p:pic>
        <p:nvPicPr>
          <p:cNvPr id="21" name="图片 20">
            <a:extLst>
              <a:ext uri="{FF2B5EF4-FFF2-40B4-BE49-F238E27FC236}">
                <a16:creationId xmlns:a16="http://schemas.microsoft.com/office/drawing/2014/main" id="{50D76520-013E-9721-E229-FCEBBE28D86B}"/>
              </a:ext>
            </a:extLst>
          </p:cNvPr>
          <p:cNvPicPr>
            <a:picLocks noChangeAspect="1"/>
          </p:cNvPicPr>
          <p:nvPr/>
        </p:nvPicPr>
        <p:blipFill>
          <a:blip r:embed="rId5"/>
          <a:stretch>
            <a:fillRect/>
          </a:stretch>
        </p:blipFill>
        <p:spPr>
          <a:xfrm>
            <a:off x="5042493" y="4759768"/>
            <a:ext cx="6727134" cy="1012210"/>
          </a:xfrm>
          <a:prstGeom prst="rect">
            <a:avLst/>
          </a:prstGeom>
        </p:spPr>
      </p:pic>
      <p:pic>
        <p:nvPicPr>
          <p:cNvPr id="23" name="图片 22">
            <a:extLst>
              <a:ext uri="{FF2B5EF4-FFF2-40B4-BE49-F238E27FC236}">
                <a16:creationId xmlns:a16="http://schemas.microsoft.com/office/drawing/2014/main" id="{E7F9844C-6F49-8333-C7B4-4AE9D1EF9624}"/>
              </a:ext>
            </a:extLst>
          </p:cNvPr>
          <p:cNvPicPr>
            <a:picLocks noChangeAspect="1"/>
          </p:cNvPicPr>
          <p:nvPr/>
        </p:nvPicPr>
        <p:blipFill>
          <a:blip r:embed="rId6"/>
          <a:stretch>
            <a:fillRect/>
          </a:stretch>
        </p:blipFill>
        <p:spPr>
          <a:xfrm>
            <a:off x="4633429" y="5771978"/>
            <a:ext cx="7572492" cy="1068765"/>
          </a:xfrm>
          <a:prstGeom prst="rect">
            <a:avLst/>
          </a:prstGeom>
        </p:spPr>
      </p:pic>
      <p:sp>
        <p:nvSpPr>
          <p:cNvPr id="33" name="文本框 32">
            <a:extLst>
              <a:ext uri="{FF2B5EF4-FFF2-40B4-BE49-F238E27FC236}">
                <a16:creationId xmlns:a16="http://schemas.microsoft.com/office/drawing/2014/main" id="{9C5BBA75-433D-E15A-BBC3-575F76DCE0BB}"/>
              </a:ext>
            </a:extLst>
          </p:cNvPr>
          <p:cNvSpPr txBox="1"/>
          <p:nvPr/>
        </p:nvSpPr>
        <p:spPr>
          <a:xfrm>
            <a:off x="5024412" y="4445641"/>
            <a:ext cx="6790524" cy="307777"/>
          </a:xfrm>
          <a:prstGeom prst="rect">
            <a:avLst/>
          </a:prstGeom>
          <a:noFill/>
        </p:spPr>
        <p:txBody>
          <a:bodyPr wrap="square">
            <a:spAutoFit/>
          </a:bodyPr>
          <a:lstStyle/>
          <a:p>
            <a:r>
              <a:rPr lang="zh-CN" altLang="en-US" sz="1400" dirty="0"/>
              <a:t>室内场景</a:t>
            </a:r>
            <a:r>
              <a:rPr lang="en-US" altLang="zh-CN" sz="1400" dirty="0"/>
              <a:t>SUN RGB-D</a:t>
            </a:r>
            <a:r>
              <a:rPr lang="zh-CN" altLang="en-US" sz="1400" dirty="0"/>
              <a:t>和</a:t>
            </a:r>
            <a:r>
              <a:rPr lang="en-US" altLang="zh-CN" sz="1400" dirty="0" err="1"/>
              <a:t>ScanNet</a:t>
            </a:r>
            <a:r>
              <a:rPr lang="zh-CN" altLang="en-US" sz="1400" dirty="0"/>
              <a:t>的</a:t>
            </a:r>
            <a:r>
              <a:rPr lang="en-US" altLang="zh-CN" sz="1400" dirty="0"/>
              <a:t>benchmark</a:t>
            </a:r>
            <a:r>
              <a:rPr lang="zh-CN" altLang="en-US" sz="1400" dirty="0"/>
              <a:t>上进行的多类别三维目标检测的结果</a:t>
            </a:r>
          </a:p>
        </p:txBody>
      </p:sp>
      <p:sp>
        <p:nvSpPr>
          <p:cNvPr id="35" name="文本框 34">
            <a:extLst>
              <a:ext uri="{FF2B5EF4-FFF2-40B4-BE49-F238E27FC236}">
                <a16:creationId xmlns:a16="http://schemas.microsoft.com/office/drawing/2014/main" id="{B5E241CE-BD0A-F673-C52A-E900FF665FBF}"/>
              </a:ext>
            </a:extLst>
          </p:cNvPr>
          <p:cNvSpPr txBox="1"/>
          <p:nvPr/>
        </p:nvSpPr>
        <p:spPr>
          <a:xfrm>
            <a:off x="5617215" y="1038316"/>
            <a:ext cx="5604918" cy="307777"/>
          </a:xfrm>
          <a:prstGeom prst="rect">
            <a:avLst/>
          </a:prstGeom>
          <a:noFill/>
        </p:spPr>
        <p:txBody>
          <a:bodyPr wrap="square">
            <a:spAutoFit/>
          </a:bodyPr>
          <a:lstStyle/>
          <a:p>
            <a:r>
              <a:rPr lang="zh-CN" altLang="en-US" sz="1400" dirty="0"/>
              <a:t>室外场景</a:t>
            </a:r>
            <a:r>
              <a:rPr lang="en-US" altLang="zh-CN" sz="1400" dirty="0"/>
              <a:t>KITTI</a:t>
            </a:r>
            <a:r>
              <a:rPr lang="zh-CN" altLang="en-US" sz="1400" dirty="0"/>
              <a:t>和</a:t>
            </a:r>
            <a:r>
              <a:rPr lang="en-US" altLang="zh-CN" sz="1400" dirty="0" err="1"/>
              <a:t>nuScenes</a:t>
            </a:r>
            <a:r>
              <a:rPr lang="zh-CN" altLang="en-US" sz="1400" dirty="0"/>
              <a:t>的</a:t>
            </a:r>
            <a:r>
              <a:rPr lang="en-US" altLang="zh-CN" sz="1400" dirty="0"/>
              <a:t>benchmark</a:t>
            </a:r>
            <a:r>
              <a:rPr lang="zh-CN" altLang="en-US" sz="1400" dirty="0"/>
              <a:t>中检测汽车类别目标的结果</a:t>
            </a:r>
          </a:p>
        </p:txBody>
      </p:sp>
      <p:sp>
        <p:nvSpPr>
          <p:cNvPr id="40" name="椭圆 39">
            <a:extLst>
              <a:ext uri="{FF2B5EF4-FFF2-40B4-BE49-F238E27FC236}">
                <a16:creationId xmlns:a16="http://schemas.microsoft.com/office/drawing/2014/main" id="{12FF8700-665D-7E2F-4850-3363A669362F}"/>
              </a:ext>
            </a:extLst>
          </p:cNvPr>
          <p:cNvSpPr/>
          <p:nvPr/>
        </p:nvSpPr>
        <p:spPr>
          <a:xfrm>
            <a:off x="601872" y="1866726"/>
            <a:ext cx="1368000" cy="13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a:extLst>
              <a:ext uri="{FF2B5EF4-FFF2-40B4-BE49-F238E27FC236}">
                <a16:creationId xmlns:a16="http://schemas.microsoft.com/office/drawing/2014/main" id="{60A7662A-352E-B3DB-B477-49DF5B057571}"/>
              </a:ext>
            </a:extLst>
          </p:cNvPr>
          <p:cNvSpPr/>
          <p:nvPr/>
        </p:nvSpPr>
        <p:spPr>
          <a:xfrm>
            <a:off x="748666" y="1956727"/>
            <a:ext cx="3622623" cy="1188000"/>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2676CB3E-95FF-7ACE-C6C0-A285E908EAC6}"/>
              </a:ext>
            </a:extLst>
          </p:cNvPr>
          <p:cNvSpPr txBox="1"/>
          <p:nvPr/>
        </p:nvSpPr>
        <p:spPr>
          <a:xfrm>
            <a:off x="841393" y="2135227"/>
            <a:ext cx="3516220" cy="830997"/>
          </a:xfrm>
          <a:prstGeom prst="rect">
            <a:avLst/>
          </a:prstGeom>
          <a:noFill/>
        </p:spPr>
        <p:txBody>
          <a:bodyPr wrap="square">
            <a:spAutoFit/>
          </a:bodyPr>
          <a:lstStyle/>
          <a:p>
            <a:pPr algn="just"/>
            <a:r>
              <a:rPr lang="en-US" altLang="zh-CN" sz="1600" dirty="0"/>
              <a:t>       1. </a:t>
            </a:r>
            <a:r>
              <a:rPr lang="zh-CN" altLang="en-US" sz="1600" dirty="0"/>
              <a:t>总体而言，</a:t>
            </a:r>
            <a:r>
              <a:rPr lang="en-US" altLang="zh-CN" sz="1600" dirty="0" err="1"/>
              <a:t>ImVoxelNet</a:t>
            </a:r>
            <a:r>
              <a:rPr lang="zh-CN" altLang="en-US" sz="1600" dirty="0"/>
              <a:t>在测试集与验证集上几乎所有指标方面都表现优越，显示出竞争性结果。</a:t>
            </a:r>
          </a:p>
        </p:txBody>
      </p:sp>
      <p:sp>
        <p:nvSpPr>
          <p:cNvPr id="41" name="椭圆 40">
            <a:extLst>
              <a:ext uri="{FF2B5EF4-FFF2-40B4-BE49-F238E27FC236}">
                <a16:creationId xmlns:a16="http://schemas.microsoft.com/office/drawing/2014/main" id="{0047A275-2B44-592D-8C22-33ECF6CC5F81}"/>
              </a:ext>
            </a:extLst>
          </p:cNvPr>
          <p:cNvSpPr/>
          <p:nvPr/>
        </p:nvSpPr>
        <p:spPr>
          <a:xfrm>
            <a:off x="601872" y="3779767"/>
            <a:ext cx="1368000" cy="1368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A5B80693-F0D2-B80B-48A2-85AEF39858CF}"/>
              </a:ext>
            </a:extLst>
          </p:cNvPr>
          <p:cNvSpPr/>
          <p:nvPr/>
        </p:nvSpPr>
        <p:spPr>
          <a:xfrm>
            <a:off x="748666" y="3869767"/>
            <a:ext cx="3622623" cy="1188000"/>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BF08D537-ABB0-D613-3322-66E1C90D95FD}"/>
              </a:ext>
            </a:extLst>
          </p:cNvPr>
          <p:cNvSpPr txBox="1"/>
          <p:nvPr/>
        </p:nvSpPr>
        <p:spPr>
          <a:xfrm>
            <a:off x="841393" y="4030142"/>
            <a:ext cx="3306399" cy="830997"/>
          </a:xfrm>
          <a:prstGeom prst="rect">
            <a:avLst/>
          </a:prstGeom>
          <a:noFill/>
        </p:spPr>
        <p:txBody>
          <a:bodyPr wrap="square">
            <a:spAutoFit/>
          </a:bodyPr>
          <a:lstStyle/>
          <a:p>
            <a:pPr algn="just"/>
            <a:r>
              <a:rPr lang="en-US" altLang="zh-CN" sz="1600" dirty="0"/>
              <a:t>       2. </a:t>
            </a:r>
            <a:r>
              <a:rPr lang="zh-CN" altLang="en-US" sz="1600" dirty="0"/>
              <a:t>根据以下消融实验结果，每个测试场景的图像数量越多，检测效果越好，运行时间呈次线性增长。</a:t>
            </a:r>
          </a:p>
        </p:txBody>
      </p:sp>
      <p:pic>
        <p:nvPicPr>
          <p:cNvPr id="5" name="图片 4">
            <a:extLst>
              <a:ext uri="{FF2B5EF4-FFF2-40B4-BE49-F238E27FC236}">
                <a16:creationId xmlns:a16="http://schemas.microsoft.com/office/drawing/2014/main" id="{2A50BF1A-42BF-2FD5-8869-2322ED5BEEC3}"/>
              </a:ext>
            </a:extLst>
          </p:cNvPr>
          <p:cNvPicPr>
            <a:picLocks noChangeAspect="1"/>
          </p:cNvPicPr>
          <p:nvPr/>
        </p:nvPicPr>
        <p:blipFill>
          <a:blip r:embed="rId7"/>
          <a:stretch>
            <a:fillRect/>
          </a:stretch>
        </p:blipFill>
        <p:spPr>
          <a:xfrm>
            <a:off x="1624128" y="5381938"/>
            <a:ext cx="1950750" cy="1188000"/>
          </a:xfrm>
          <a:prstGeom prst="rect">
            <a:avLst/>
          </a:prstGeom>
        </p:spPr>
      </p:pic>
    </p:spTree>
    <p:extLst>
      <p:ext uri="{BB962C8B-B14F-4D97-AF65-F5344CB8AC3E}">
        <p14:creationId xmlns:p14="http://schemas.microsoft.com/office/powerpoint/2010/main" val="3888931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7505276" y="144889"/>
            <a:ext cx="1828800" cy="74157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580149" y="145066"/>
            <a:ext cx="1402080" cy="460375"/>
          </a:xfrm>
          <a:prstGeom prst="rect">
            <a:avLst/>
          </a:prstGeom>
          <a:noFill/>
        </p:spPr>
        <p:txBody>
          <a:bodyPr wrap="none" rtlCol="0">
            <a:spAutoFit/>
          </a:bodyPr>
          <a:lstStyle>
            <a:defPPr>
              <a:defRPr lang="zh-CN"/>
            </a:defPPr>
            <a:lvl1pPr>
              <a:defRPr sz="2400">
                <a:solidFill>
                  <a:schemeClr val="bg1">
                    <a:lumMod val="85000"/>
                  </a:schemeClr>
                </a:solidFill>
              </a:defRPr>
            </a:lvl1pPr>
          </a:lstStyle>
          <a:p>
            <a:r>
              <a:rPr lang="zh-CN" altLang="en-US" dirty="0"/>
              <a:t>研究内容</a:t>
            </a:r>
          </a:p>
        </p:txBody>
      </p:sp>
      <p:sp>
        <p:nvSpPr>
          <p:cNvPr id="30" name="文本框 29"/>
          <p:cNvSpPr txBox="1"/>
          <p:nvPr/>
        </p:nvSpPr>
        <p:spPr>
          <a:xfrm>
            <a:off x="7654220" y="269755"/>
            <a:ext cx="1503680" cy="491490"/>
          </a:xfrm>
          <a:prstGeom prst="rect">
            <a:avLst/>
          </a:prstGeom>
          <a:noFill/>
        </p:spPr>
        <p:txBody>
          <a:bodyPr wrap="none" rtlCol="0">
            <a:spAutoFit/>
          </a:bodyPr>
          <a:lstStyle>
            <a:defPPr>
              <a:defRPr lang="zh-CN"/>
            </a:defPPr>
            <a:lvl1pPr>
              <a:defRPr sz="2600" b="1">
                <a:solidFill>
                  <a:srgbClr val="054F74"/>
                </a:solidFill>
              </a:defRPr>
            </a:lvl1pPr>
          </a:lstStyle>
          <a:p>
            <a:r>
              <a:rPr lang="zh-CN" altLang="en-US" dirty="0">
                <a:solidFill>
                  <a:schemeClr val="accent1"/>
                </a:solidFill>
              </a:rPr>
              <a:t>研究方案</a:t>
            </a:r>
          </a:p>
        </p:txBody>
      </p:sp>
      <p:sp>
        <p:nvSpPr>
          <p:cNvPr id="31" name="文本框 30"/>
          <p:cNvSpPr txBox="1"/>
          <p:nvPr/>
        </p:nvSpPr>
        <p:spPr>
          <a:xfrm>
            <a:off x="9686382" y="145066"/>
            <a:ext cx="800219" cy="461665"/>
          </a:xfrm>
          <a:prstGeom prst="rect">
            <a:avLst/>
          </a:prstGeom>
          <a:noFill/>
        </p:spPr>
        <p:txBody>
          <a:bodyPr wrap="none" rtlCol="0">
            <a:spAutoFit/>
          </a:bodyPr>
          <a:lstStyle/>
          <a:p>
            <a:r>
              <a:rPr lang="zh-CN" altLang="en-US" sz="2400" dirty="0">
                <a:solidFill>
                  <a:schemeClr val="bg1">
                    <a:lumMod val="85000"/>
                  </a:schemeClr>
                </a:solidFill>
              </a:rPr>
              <a:t>结论</a:t>
            </a:r>
          </a:p>
        </p:txBody>
      </p:sp>
      <p:sp>
        <p:nvSpPr>
          <p:cNvPr id="32" name="文本框 31"/>
          <p:cNvSpPr txBox="1"/>
          <p:nvPr/>
        </p:nvSpPr>
        <p:spPr>
          <a:xfrm>
            <a:off x="1488613" y="151416"/>
            <a:ext cx="1706880" cy="460375"/>
          </a:xfrm>
          <a:prstGeom prst="rect">
            <a:avLst/>
          </a:prstGeom>
          <a:noFill/>
        </p:spPr>
        <p:txBody>
          <a:bodyPr wrap="none" rtlCol="0">
            <a:spAutoFit/>
          </a:bodyPr>
          <a:lstStyle>
            <a:defPPr>
              <a:defRPr lang="zh-CN"/>
            </a:defPPr>
            <a:lvl1pPr>
              <a:defRPr sz="2400">
                <a:solidFill>
                  <a:schemeClr val="bg1">
                    <a:lumMod val="85000"/>
                  </a:schemeClr>
                </a:solidFill>
              </a:defRPr>
            </a:lvl1pPr>
          </a:lstStyle>
          <a:p>
            <a:r>
              <a:rPr lang="zh-CN" altLang="en-US" dirty="0"/>
              <a:t>背景及意义</a:t>
            </a:r>
          </a:p>
        </p:txBody>
      </p:sp>
      <p:sp>
        <p:nvSpPr>
          <p:cNvPr id="28" name="文本框 27"/>
          <p:cNvSpPr txBox="1"/>
          <p:nvPr/>
        </p:nvSpPr>
        <p:spPr>
          <a:xfrm>
            <a:off x="3656573" y="151416"/>
            <a:ext cx="1402080" cy="460375"/>
          </a:xfrm>
          <a:prstGeom prst="rect">
            <a:avLst/>
          </a:prstGeom>
          <a:noFill/>
        </p:spPr>
        <p:txBody>
          <a:bodyPr wrap="none" rtlCol="0">
            <a:spAutoFit/>
          </a:bodyPr>
          <a:lstStyle>
            <a:defPPr>
              <a:defRPr lang="zh-CN"/>
            </a:defPPr>
            <a:lvl1pPr>
              <a:defRPr sz="2400">
                <a:solidFill>
                  <a:schemeClr val="bg1">
                    <a:lumMod val="85000"/>
                  </a:schemeClr>
                </a:solidFill>
              </a:defRPr>
            </a:lvl1pPr>
          </a:lstStyle>
          <a:p>
            <a:r>
              <a:rPr lang="zh-CN" altLang="en-US" dirty="0"/>
              <a:t>研究现状</a:t>
            </a:r>
          </a:p>
        </p:txBody>
      </p:sp>
      <p:sp>
        <p:nvSpPr>
          <p:cNvPr id="3" name="文本框 2"/>
          <p:cNvSpPr txBox="1"/>
          <p:nvPr>
            <p:custDataLst>
              <p:tags r:id="rId1"/>
            </p:custDataLst>
          </p:nvPr>
        </p:nvSpPr>
        <p:spPr>
          <a:xfrm>
            <a:off x="412525" y="1137409"/>
            <a:ext cx="1210588" cy="400110"/>
          </a:xfrm>
          <a:prstGeom prst="rect">
            <a:avLst/>
          </a:prstGeom>
          <a:noFill/>
        </p:spPr>
        <p:txBody>
          <a:bodyPr wrap="none" rtlCol="0">
            <a:spAutoFit/>
          </a:bodyPr>
          <a:lstStyle/>
          <a:p>
            <a:r>
              <a:rPr lang="zh-CN" altLang="en-US" sz="2000" b="1" dirty="0">
                <a:solidFill>
                  <a:schemeClr val="accent1"/>
                </a:solidFill>
              </a:rPr>
              <a:t>模型表现</a:t>
            </a:r>
          </a:p>
        </p:txBody>
      </p:sp>
      <p:sp>
        <p:nvSpPr>
          <p:cNvPr id="40" name="椭圆 39">
            <a:extLst>
              <a:ext uri="{FF2B5EF4-FFF2-40B4-BE49-F238E27FC236}">
                <a16:creationId xmlns:a16="http://schemas.microsoft.com/office/drawing/2014/main" id="{12FF8700-665D-7E2F-4850-3363A669362F}"/>
              </a:ext>
            </a:extLst>
          </p:cNvPr>
          <p:cNvSpPr/>
          <p:nvPr/>
        </p:nvSpPr>
        <p:spPr>
          <a:xfrm>
            <a:off x="601872" y="1866726"/>
            <a:ext cx="2179428" cy="19667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a:extLst>
              <a:ext uri="{FF2B5EF4-FFF2-40B4-BE49-F238E27FC236}">
                <a16:creationId xmlns:a16="http://schemas.microsoft.com/office/drawing/2014/main" id="{60A7662A-352E-B3DB-B477-49DF5B057571}"/>
              </a:ext>
            </a:extLst>
          </p:cNvPr>
          <p:cNvSpPr/>
          <p:nvPr/>
        </p:nvSpPr>
        <p:spPr>
          <a:xfrm>
            <a:off x="841393" y="1938601"/>
            <a:ext cx="4309987" cy="1913040"/>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2676CB3E-95FF-7ACE-C6C0-A285E908EAC6}"/>
              </a:ext>
            </a:extLst>
          </p:cNvPr>
          <p:cNvSpPr txBox="1"/>
          <p:nvPr/>
        </p:nvSpPr>
        <p:spPr>
          <a:xfrm>
            <a:off x="1238276" y="2136151"/>
            <a:ext cx="3516220" cy="1569660"/>
          </a:xfrm>
          <a:prstGeom prst="rect">
            <a:avLst/>
          </a:prstGeom>
          <a:noFill/>
        </p:spPr>
        <p:txBody>
          <a:bodyPr wrap="square">
            <a:spAutoFit/>
          </a:bodyPr>
          <a:lstStyle/>
          <a:p>
            <a:pPr algn="just"/>
            <a:r>
              <a:rPr lang="en-US" altLang="zh-CN" sz="1600" dirty="0"/>
              <a:t>       1. </a:t>
            </a:r>
            <a:r>
              <a:rPr lang="en-US" altLang="zh-CN" sz="1600" dirty="0" err="1"/>
              <a:t>ImVoxelNet</a:t>
            </a:r>
            <a:r>
              <a:rPr lang="zh-CN" altLang="en-US" sz="1600" dirty="0"/>
              <a:t>端到端模型架构使用计算成本代价高昂的三维卷积网络，其在测试实验中速度上可能比列出的仅依赖于二维卷积的大多数方法要慢，使用不同的主干网络，也会影响总体速度。</a:t>
            </a:r>
          </a:p>
        </p:txBody>
      </p:sp>
      <p:sp>
        <p:nvSpPr>
          <p:cNvPr id="41" name="椭圆 40">
            <a:extLst>
              <a:ext uri="{FF2B5EF4-FFF2-40B4-BE49-F238E27FC236}">
                <a16:creationId xmlns:a16="http://schemas.microsoft.com/office/drawing/2014/main" id="{0047A275-2B44-592D-8C22-33ECF6CC5F81}"/>
              </a:ext>
            </a:extLst>
          </p:cNvPr>
          <p:cNvSpPr/>
          <p:nvPr/>
        </p:nvSpPr>
        <p:spPr>
          <a:xfrm>
            <a:off x="6564506" y="1848599"/>
            <a:ext cx="2179428" cy="198491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a:extLst>
              <a:ext uri="{FF2B5EF4-FFF2-40B4-BE49-F238E27FC236}">
                <a16:creationId xmlns:a16="http://schemas.microsoft.com/office/drawing/2014/main" id="{5458298F-431E-EF90-EA48-31C33A8EF5FB}"/>
              </a:ext>
            </a:extLst>
          </p:cNvPr>
          <p:cNvSpPr/>
          <p:nvPr/>
        </p:nvSpPr>
        <p:spPr>
          <a:xfrm>
            <a:off x="6779592" y="1938601"/>
            <a:ext cx="4309987" cy="1913040"/>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BF08D537-ABB0-D613-3322-66E1C90D95FD}"/>
              </a:ext>
            </a:extLst>
          </p:cNvPr>
          <p:cNvSpPr txBox="1"/>
          <p:nvPr/>
        </p:nvSpPr>
        <p:spPr>
          <a:xfrm>
            <a:off x="7109857" y="2136151"/>
            <a:ext cx="3843867" cy="1569660"/>
          </a:xfrm>
          <a:prstGeom prst="rect">
            <a:avLst/>
          </a:prstGeom>
          <a:noFill/>
        </p:spPr>
        <p:txBody>
          <a:bodyPr wrap="square">
            <a:spAutoFit/>
          </a:bodyPr>
          <a:lstStyle/>
          <a:p>
            <a:pPr algn="just"/>
            <a:r>
              <a:rPr lang="en-US" altLang="zh-CN" sz="1600" dirty="0"/>
              <a:t>       2. </a:t>
            </a:r>
            <a:r>
              <a:rPr lang="zh-CN" altLang="en-US" sz="1600" dirty="0"/>
              <a:t>在</a:t>
            </a:r>
            <a:r>
              <a:rPr lang="en-US" altLang="zh-CN" sz="1600" dirty="0" err="1"/>
              <a:t>ImVoxelNet</a:t>
            </a:r>
            <a:r>
              <a:rPr lang="zh-CN" altLang="en-US" sz="1600" dirty="0"/>
              <a:t>中，与使用三维卷积网络处理体素体积相比，使用主干网络提取特征反而是一个简单、轻量级的过程。因此，主干网络的选择应该是可以忽略的。实验验证了将</a:t>
            </a:r>
            <a:r>
              <a:rPr lang="en-US" altLang="zh-CN" sz="1600" dirty="0"/>
              <a:t>ResNet-50</a:t>
            </a:r>
            <a:r>
              <a:rPr lang="zh-CN" altLang="en-US" sz="1600" dirty="0"/>
              <a:t>残差网络替换为更轻量级的版本对性能影响较小。</a:t>
            </a:r>
          </a:p>
        </p:txBody>
      </p:sp>
      <p:pic>
        <p:nvPicPr>
          <p:cNvPr id="7" name="图片 6">
            <a:extLst>
              <a:ext uri="{FF2B5EF4-FFF2-40B4-BE49-F238E27FC236}">
                <a16:creationId xmlns:a16="http://schemas.microsoft.com/office/drawing/2014/main" id="{D559CE22-F720-34D1-03D2-71D60FC11CF8}"/>
              </a:ext>
            </a:extLst>
          </p:cNvPr>
          <p:cNvPicPr>
            <a:picLocks noChangeAspect="1"/>
          </p:cNvPicPr>
          <p:nvPr/>
        </p:nvPicPr>
        <p:blipFill>
          <a:blip r:embed="rId3"/>
          <a:stretch>
            <a:fillRect/>
          </a:stretch>
        </p:blipFill>
        <p:spPr>
          <a:xfrm>
            <a:off x="4590896" y="4414637"/>
            <a:ext cx="3010208" cy="1776613"/>
          </a:xfrm>
          <a:prstGeom prst="rect">
            <a:avLst/>
          </a:prstGeom>
        </p:spPr>
      </p:pic>
      <p:sp>
        <p:nvSpPr>
          <p:cNvPr id="9" name="文本框 8">
            <a:extLst>
              <a:ext uri="{FF2B5EF4-FFF2-40B4-BE49-F238E27FC236}">
                <a16:creationId xmlns:a16="http://schemas.microsoft.com/office/drawing/2014/main" id="{A8D31298-B274-A7A1-5487-26E0427F84B7}"/>
              </a:ext>
            </a:extLst>
          </p:cNvPr>
          <p:cNvSpPr txBox="1"/>
          <p:nvPr/>
        </p:nvSpPr>
        <p:spPr>
          <a:xfrm>
            <a:off x="3502025" y="4119511"/>
            <a:ext cx="5187950" cy="276999"/>
          </a:xfrm>
          <a:prstGeom prst="rect">
            <a:avLst/>
          </a:prstGeom>
          <a:noFill/>
        </p:spPr>
        <p:txBody>
          <a:bodyPr wrap="square">
            <a:spAutoFit/>
          </a:bodyPr>
          <a:lstStyle/>
          <a:p>
            <a:r>
              <a:rPr lang="zh-CN" altLang="en-US" sz="1200" dirty="0"/>
              <a:t>基于</a:t>
            </a:r>
            <a:r>
              <a:rPr lang="en-US" altLang="zh-CN" sz="1200" dirty="0"/>
              <a:t>KITTI</a:t>
            </a:r>
            <a:r>
              <a:rPr lang="zh-CN" altLang="en-US" sz="1200" dirty="0"/>
              <a:t>数据集的验证子集适用于车辆类别的中等难度</a:t>
            </a:r>
            <a:r>
              <a:rPr lang="en-US" altLang="zh-CN" sz="1200" dirty="0"/>
              <a:t>AP</a:t>
            </a:r>
            <a:r>
              <a:rPr lang="zh-CN" altLang="en-US" sz="1200" dirty="0"/>
              <a:t>得分和运行时间</a:t>
            </a:r>
          </a:p>
        </p:txBody>
      </p:sp>
    </p:spTree>
    <p:extLst>
      <p:ext uri="{BB962C8B-B14F-4D97-AF65-F5344CB8AC3E}">
        <p14:creationId xmlns:p14="http://schemas.microsoft.com/office/powerpoint/2010/main" val="3282629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05025"/>
            <a:ext cx="12192000" cy="2647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1" name="文本框 40"/>
          <p:cNvSpPr txBox="1"/>
          <p:nvPr/>
        </p:nvSpPr>
        <p:spPr>
          <a:xfrm>
            <a:off x="2699304" y="2501677"/>
            <a:ext cx="2002471" cy="1862048"/>
          </a:xfrm>
          <a:prstGeom prst="rect">
            <a:avLst/>
          </a:prstGeom>
          <a:noFill/>
        </p:spPr>
        <p:txBody>
          <a:bodyPr wrap="none" rtlCol="0">
            <a:spAutoFit/>
          </a:bodyPr>
          <a:lstStyle/>
          <a:p>
            <a:pPr algn="l"/>
            <a:r>
              <a:rPr lang="en-US" altLang="zh-CN" sz="11500" b="1" dirty="0">
                <a:solidFill>
                  <a:schemeClr val="bg1"/>
                </a:solidFill>
                <a:sym typeface="Wingdings" panose="05000000000000000000" pitchFamily="2" charset="2"/>
              </a:rPr>
              <a:t>06</a:t>
            </a:r>
            <a:endParaRPr lang="zh-CN" altLang="en-US" sz="11500" b="1" dirty="0">
              <a:solidFill>
                <a:schemeClr val="bg1"/>
              </a:solidFill>
              <a:sym typeface="Wingdings" panose="05000000000000000000" pitchFamily="2" charset="2"/>
            </a:endParaRPr>
          </a:p>
        </p:txBody>
      </p:sp>
      <p:sp>
        <p:nvSpPr>
          <p:cNvPr id="42" name="文本框 41"/>
          <p:cNvSpPr txBox="1"/>
          <p:nvPr/>
        </p:nvSpPr>
        <p:spPr>
          <a:xfrm>
            <a:off x="5058536" y="2352824"/>
            <a:ext cx="3449278" cy="1107996"/>
          </a:xfrm>
          <a:prstGeom prst="rect">
            <a:avLst/>
          </a:prstGeom>
          <a:noFill/>
        </p:spPr>
        <p:txBody>
          <a:bodyPr wrap="none" rtlCol="0">
            <a:spAutoFit/>
          </a:bodyPr>
          <a:lstStyle/>
          <a:p>
            <a:pPr algn="l"/>
            <a:r>
              <a:rPr lang="en-US" altLang="zh-CN" sz="6600" b="1" dirty="0">
                <a:solidFill>
                  <a:schemeClr val="bg1">
                    <a:alpha val="10000"/>
                  </a:schemeClr>
                </a:solidFill>
                <a:sym typeface="Wingdings" panose="05000000000000000000" pitchFamily="2" charset="2"/>
              </a:rPr>
              <a:t>Part Six</a:t>
            </a:r>
            <a:endParaRPr lang="zh-CN" altLang="en-US" sz="6600" b="1" dirty="0">
              <a:solidFill>
                <a:schemeClr val="bg1">
                  <a:alpha val="10000"/>
                </a:schemeClr>
              </a:solidFill>
              <a:sym typeface="Wingdings" panose="05000000000000000000" pitchFamily="2" charset="2"/>
            </a:endParaRPr>
          </a:p>
        </p:txBody>
      </p:sp>
      <p:sp>
        <p:nvSpPr>
          <p:cNvPr id="43" name="PA-文本框 21"/>
          <p:cNvSpPr txBox="1"/>
          <p:nvPr>
            <p:custDataLst>
              <p:tags r:id="rId1"/>
            </p:custDataLst>
          </p:nvPr>
        </p:nvSpPr>
        <p:spPr>
          <a:xfrm>
            <a:off x="4862830" y="2797175"/>
            <a:ext cx="5467985" cy="769441"/>
          </a:xfrm>
          <a:prstGeom prst="rect">
            <a:avLst/>
          </a:prstGeom>
          <a:noFill/>
        </p:spPr>
        <p:txBody>
          <a:bodyPr wrap="square" rtlCol="0">
            <a:spAutoFit/>
          </a:bodyPr>
          <a:lstStyle/>
          <a:p>
            <a:pPr algn="l"/>
            <a:r>
              <a:rPr lang="zh-CN" altLang="en-US" sz="4400" b="1" dirty="0">
                <a:solidFill>
                  <a:schemeClr val="bg1"/>
                </a:solidFill>
                <a:cs typeface="+mn-ea"/>
                <a:sym typeface="+mn-lt"/>
              </a:rPr>
              <a:t>结论</a:t>
            </a:r>
          </a:p>
        </p:txBody>
      </p:sp>
      <p:sp>
        <p:nvSpPr>
          <p:cNvPr id="44" name="文本框 43"/>
          <p:cNvSpPr txBox="1"/>
          <p:nvPr/>
        </p:nvSpPr>
        <p:spPr>
          <a:xfrm>
            <a:off x="5480892" y="3460820"/>
            <a:ext cx="2009333" cy="338554"/>
          </a:xfrm>
          <a:prstGeom prst="rect">
            <a:avLst/>
          </a:prstGeom>
          <a:noFill/>
        </p:spPr>
        <p:txBody>
          <a:bodyPr wrap="none" rtlCol="0">
            <a:spAutoFit/>
          </a:bodyPr>
          <a:lstStyle/>
          <a:p>
            <a:pPr algn="l"/>
            <a:r>
              <a:rPr lang="en-US" altLang="zh-CN" sz="1600" dirty="0">
                <a:solidFill>
                  <a:schemeClr val="bg1"/>
                </a:solidFill>
                <a:sym typeface="Wingdings" panose="05000000000000000000" pitchFamily="2" charset="2"/>
              </a:rPr>
              <a:t>THE CONCLUSION</a:t>
            </a:r>
          </a:p>
        </p:txBody>
      </p:sp>
      <p:cxnSp>
        <p:nvCxnSpPr>
          <p:cNvPr id="45" name="直接连接符 44"/>
          <p:cNvCxnSpPr/>
          <p:nvPr/>
        </p:nvCxnSpPr>
        <p:spPr>
          <a:xfrm flipV="1">
            <a:off x="0" y="3515451"/>
            <a:ext cx="2160000" cy="716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0032000" y="3515451"/>
            <a:ext cx="2160000" cy="7162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9558020" y="144780"/>
            <a:ext cx="2493010" cy="74168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691274" y="151416"/>
            <a:ext cx="1415772" cy="461665"/>
          </a:xfrm>
          <a:prstGeom prst="rect">
            <a:avLst/>
          </a:prstGeom>
          <a:noFill/>
        </p:spPr>
        <p:txBody>
          <a:bodyPr wrap="none" rtlCol="0">
            <a:spAutoFit/>
          </a:bodyPr>
          <a:lstStyle>
            <a:defPPr>
              <a:defRPr lang="zh-CN"/>
            </a:defPPr>
            <a:lvl1pPr>
              <a:defRPr sz="2400">
                <a:solidFill>
                  <a:schemeClr val="bg1">
                    <a:lumMod val="85000"/>
                  </a:schemeClr>
                </a:solidFill>
              </a:defRPr>
            </a:lvl1pPr>
          </a:lstStyle>
          <a:p>
            <a:r>
              <a:rPr lang="zh-CN" altLang="en-US" dirty="0"/>
              <a:t>研究内容</a:t>
            </a:r>
          </a:p>
        </p:txBody>
      </p:sp>
      <p:sp>
        <p:nvSpPr>
          <p:cNvPr id="30" name="文本框 29"/>
          <p:cNvSpPr txBox="1"/>
          <p:nvPr/>
        </p:nvSpPr>
        <p:spPr>
          <a:xfrm>
            <a:off x="7690415" y="151416"/>
            <a:ext cx="1415772" cy="461665"/>
          </a:xfrm>
          <a:prstGeom prst="rect">
            <a:avLst/>
          </a:prstGeom>
          <a:noFill/>
        </p:spPr>
        <p:txBody>
          <a:bodyPr wrap="none" rtlCol="0">
            <a:spAutoFit/>
          </a:bodyPr>
          <a:lstStyle>
            <a:defPPr>
              <a:defRPr lang="zh-CN"/>
            </a:defPPr>
            <a:lvl1pPr>
              <a:defRPr sz="2400">
                <a:solidFill>
                  <a:schemeClr val="bg1">
                    <a:lumMod val="85000"/>
                  </a:schemeClr>
                </a:solidFill>
              </a:defRPr>
            </a:lvl1pPr>
          </a:lstStyle>
          <a:p>
            <a:r>
              <a:rPr lang="zh-CN" altLang="en-US" dirty="0"/>
              <a:t>研究方案</a:t>
            </a:r>
          </a:p>
        </p:txBody>
      </p:sp>
      <p:sp>
        <p:nvSpPr>
          <p:cNvPr id="32" name="文本框 31"/>
          <p:cNvSpPr txBox="1"/>
          <p:nvPr/>
        </p:nvSpPr>
        <p:spPr>
          <a:xfrm>
            <a:off x="1488613" y="151416"/>
            <a:ext cx="1723549" cy="461665"/>
          </a:xfrm>
          <a:prstGeom prst="rect">
            <a:avLst/>
          </a:prstGeom>
          <a:noFill/>
        </p:spPr>
        <p:txBody>
          <a:bodyPr wrap="none" rtlCol="0">
            <a:spAutoFit/>
          </a:bodyPr>
          <a:lstStyle>
            <a:defPPr>
              <a:defRPr lang="zh-CN"/>
            </a:defPPr>
            <a:lvl1pPr>
              <a:defRPr sz="2400">
                <a:solidFill>
                  <a:schemeClr val="bg1">
                    <a:lumMod val="85000"/>
                  </a:schemeClr>
                </a:solidFill>
              </a:defRPr>
            </a:lvl1pPr>
          </a:lstStyle>
          <a:p>
            <a:r>
              <a:rPr lang="zh-CN" altLang="en-US" dirty="0"/>
              <a:t>背景及意义</a:t>
            </a:r>
          </a:p>
        </p:txBody>
      </p:sp>
      <p:sp>
        <p:nvSpPr>
          <p:cNvPr id="28" name="文本框 27"/>
          <p:cNvSpPr txBox="1"/>
          <p:nvPr/>
        </p:nvSpPr>
        <p:spPr>
          <a:xfrm>
            <a:off x="3590533" y="145066"/>
            <a:ext cx="1415772" cy="461665"/>
          </a:xfrm>
          <a:prstGeom prst="rect">
            <a:avLst/>
          </a:prstGeom>
          <a:noFill/>
        </p:spPr>
        <p:txBody>
          <a:bodyPr wrap="none" rtlCol="0">
            <a:spAutoFit/>
          </a:bodyPr>
          <a:lstStyle>
            <a:defPPr>
              <a:defRPr lang="zh-CN"/>
            </a:defPPr>
            <a:lvl1pPr>
              <a:defRPr sz="2400">
                <a:solidFill>
                  <a:schemeClr val="bg1">
                    <a:lumMod val="85000"/>
                  </a:schemeClr>
                </a:solidFill>
              </a:defRPr>
            </a:lvl1pPr>
          </a:lstStyle>
          <a:p>
            <a:r>
              <a:rPr lang="zh-CN" altLang="en-US" dirty="0"/>
              <a:t>研究现状</a:t>
            </a:r>
          </a:p>
        </p:txBody>
      </p:sp>
      <p:sp>
        <p:nvSpPr>
          <p:cNvPr id="34" name="椭圆 33"/>
          <p:cNvSpPr/>
          <p:nvPr/>
        </p:nvSpPr>
        <p:spPr>
          <a:xfrm>
            <a:off x="1496454" y="1529264"/>
            <a:ext cx="1368000" cy="1368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p:cNvSpPr/>
          <p:nvPr/>
        </p:nvSpPr>
        <p:spPr>
          <a:xfrm>
            <a:off x="1715823" y="1619264"/>
            <a:ext cx="3622623" cy="1188000"/>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2081562" y="1767917"/>
            <a:ext cx="3017942" cy="890693"/>
          </a:xfrm>
          <a:prstGeom prst="rect">
            <a:avLst/>
          </a:prstGeom>
          <a:noFill/>
        </p:spPr>
        <p:txBody>
          <a:bodyPr wrap="square" rtlCol="0">
            <a:spAutoFit/>
          </a:bodyPr>
          <a:lstStyle/>
          <a:p>
            <a:pPr algn="just">
              <a:lnSpc>
                <a:spcPct val="150000"/>
              </a:lnSpc>
            </a:pPr>
            <a:r>
              <a:rPr lang="en-US" altLang="zh-CN" sz="1200" kern="100" dirty="0">
                <a:effectLst/>
                <a:latin typeface="+mn-ea"/>
                <a:cs typeface="Times New Roman" panose="02020603050405020304" pitchFamily="18" charset="0"/>
              </a:rPr>
              <a:t>1.</a:t>
            </a:r>
            <a:r>
              <a:rPr lang="zh-CN" altLang="en-US" sz="1200" kern="100" dirty="0">
                <a:effectLst/>
                <a:latin typeface="+mn-ea"/>
                <a:cs typeface="Times New Roman" panose="02020603050405020304" pitchFamily="18" charset="0"/>
              </a:rPr>
              <a:t>提出了</a:t>
            </a:r>
            <a:r>
              <a:rPr lang="en-US" altLang="zh-CN" sz="1200" kern="100" dirty="0" err="1">
                <a:effectLst/>
                <a:latin typeface="+mn-ea"/>
                <a:cs typeface="Times New Roman" panose="02020603050405020304" pitchFamily="18" charset="0"/>
              </a:rPr>
              <a:t>ImVoxelNet</a:t>
            </a:r>
            <a:r>
              <a:rPr lang="zh-CN" altLang="en-US" sz="1200" kern="100" dirty="0">
                <a:effectLst/>
                <a:latin typeface="+mn-ea"/>
                <a:cs typeface="Times New Roman" panose="02020603050405020304" pitchFamily="18" charset="0"/>
              </a:rPr>
              <a:t>，一种新颖的基于全卷积的，可以在给定单目或多视图</a:t>
            </a:r>
            <a:r>
              <a:rPr lang="en-US" altLang="zh-CN" sz="1200" kern="100" dirty="0">
                <a:effectLst/>
                <a:latin typeface="+mn-ea"/>
                <a:cs typeface="Times New Roman" panose="02020603050405020304" pitchFamily="18" charset="0"/>
              </a:rPr>
              <a:t>RGB</a:t>
            </a:r>
            <a:r>
              <a:rPr lang="zh-CN" altLang="en-US" sz="1200" kern="100" dirty="0">
                <a:effectLst/>
                <a:latin typeface="+mn-ea"/>
                <a:cs typeface="Times New Roman" panose="02020603050405020304" pitchFamily="18" charset="0"/>
              </a:rPr>
              <a:t>输入情况下进行</a:t>
            </a:r>
            <a:r>
              <a:rPr lang="en-US" altLang="zh-CN" sz="1200" kern="100" dirty="0">
                <a:effectLst/>
                <a:latin typeface="+mn-ea"/>
                <a:cs typeface="Times New Roman" panose="02020603050405020304" pitchFamily="18" charset="0"/>
              </a:rPr>
              <a:t>3D</a:t>
            </a:r>
            <a:r>
              <a:rPr lang="zh-CN" altLang="en-US" sz="1200" kern="100" dirty="0">
                <a:effectLst/>
                <a:latin typeface="+mn-ea"/>
                <a:cs typeface="Times New Roman" panose="02020603050405020304" pitchFamily="18" charset="0"/>
              </a:rPr>
              <a:t>物体检测的方法。</a:t>
            </a:r>
            <a:endParaRPr lang="en-US" altLang="zh-CN" sz="1200" dirty="0">
              <a:latin typeface="+mn-ea"/>
            </a:endParaRPr>
          </a:p>
        </p:txBody>
      </p:sp>
      <p:sp>
        <p:nvSpPr>
          <p:cNvPr id="44" name="椭圆 43"/>
          <p:cNvSpPr/>
          <p:nvPr/>
        </p:nvSpPr>
        <p:spPr>
          <a:xfrm>
            <a:off x="1488613" y="3135797"/>
            <a:ext cx="1368000" cy="1368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p:cNvSpPr/>
          <p:nvPr/>
        </p:nvSpPr>
        <p:spPr>
          <a:xfrm>
            <a:off x="1715822" y="3225797"/>
            <a:ext cx="3622623" cy="1188000"/>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488613" y="4895010"/>
            <a:ext cx="1794337" cy="172169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p:cNvSpPr/>
          <p:nvPr/>
        </p:nvSpPr>
        <p:spPr>
          <a:xfrm>
            <a:off x="1715822" y="4742330"/>
            <a:ext cx="3622623" cy="1964254"/>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custDataLst>
              <p:tags r:id="rId1"/>
            </p:custDataLst>
          </p:nvPr>
        </p:nvSpPr>
        <p:spPr>
          <a:xfrm>
            <a:off x="505235" y="1129154"/>
            <a:ext cx="1210588" cy="400110"/>
          </a:xfrm>
          <a:prstGeom prst="rect">
            <a:avLst/>
          </a:prstGeom>
          <a:noFill/>
        </p:spPr>
        <p:txBody>
          <a:bodyPr wrap="none" rtlCol="0">
            <a:spAutoFit/>
          </a:bodyPr>
          <a:lstStyle/>
          <a:p>
            <a:r>
              <a:rPr lang="zh-CN" altLang="en-US" sz="2000" b="1" dirty="0">
                <a:solidFill>
                  <a:schemeClr val="accent1"/>
                </a:solidFill>
              </a:rPr>
              <a:t>论文结论</a:t>
            </a:r>
          </a:p>
        </p:txBody>
      </p:sp>
      <p:sp>
        <p:nvSpPr>
          <p:cNvPr id="2" name="文本框 1"/>
          <p:cNvSpPr txBox="1"/>
          <p:nvPr>
            <p:custDataLst>
              <p:tags r:id="rId2"/>
            </p:custDataLst>
          </p:nvPr>
        </p:nvSpPr>
        <p:spPr>
          <a:xfrm>
            <a:off x="1888100" y="3374450"/>
            <a:ext cx="3278065" cy="890693"/>
          </a:xfrm>
          <a:prstGeom prst="rect">
            <a:avLst/>
          </a:prstGeom>
          <a:noFill/>
        </p:spPr>
        <p:txBody>
          <a:bodyPr wrap="square" rtlCol="0">
            <a:spAutoFit/>
          </a:bodyPr>
          <a:lstStyle/>
          <a:p>
            <a:pPr algn="just">
              <a:lnSpc>
                <a:spcPct val="150000"/>
              </a:lnSpc>
            </a:pPr>
            <a:r>
              <a:rPr lang="en-US" altLang="zh-CN" sz="1200" dirty="0"/>
              <a:t>2.</a:t>
            </a:r>
            <a:r>
              <a:rPr lang="zh-CN" altLang="en-US" sz="1200" dirty="0"/>
              <a:t>在训练和推理过程中，</a:t>
            </a:r>
            <a:r>
              <a:rPr lang="en-US" altLang="zh-CN" sz="1200" dirty="0" err="1"/>
              <a:t>ImVoxelNet</a:t>
            </a:r>
            <a:r>
              <a:rPr lang="zh-CN" altLang="en-US" sz="1200" dirty="0"/>
              <a:t>接受任意数量视图的多视图输入。此外该方法还可以接受单目输入（作为多视图输入的特殊情况）。</a:t>
            </a:r>
            <a:endParaRPr lang="en-US" altLang="zh-CN" sz="1200" dirty="0"/>
          </a:p>
        </p:txBody>
      </p:sp>
      <p:sp>
        <p:nvSpPr>
          <p:cNvPr id="5" name="文本框 4"/>
          <p:cNvSpPr txBox="1"/>
          <p:nvPr>
            <p:custDataLst>
              <p:tags r:id="rId3"/>
            </p:custDataLst>
          </p:nvPr>
        </p:nvSpPr>
        <p:spPr>
          <a:xfrm>
            <a:off x="1858855" y="4991244"/>
            <a:ext cx="3366965" cy="1721690"/>
          </a:xfrm>
          <a:prstGeom prst="rect">
            <a:avLst/>
          </a:prstGeom>
          <a:noFill/>
        </p:spPr>
        <p:txBody>
          <a:bodyPr wrap="square" rtlCol="0">
            <a:spAutoFit/>
          </a:bodyPr>
          <a:lstStyle/>
          <a:p>
            <a:pPr algn="just">
              <a:lnSpc>
                <a:spcPct val="150000"/>
              </a:lnSpc>
            </a:pPr>
            <a:r>
              <a:rPr lang="en-US" altLang="zh-CN" sz="1200" dirty="0"/>
              <a:t>3.</a:t>
            </a:r>
            <a:r>
              <a:rPr lang="zh-CN" altLang="en-US" sz="1200" dirty="0"/>
              <a:t>在单目</a:t>
            </a:r>
            <a:r>
              <a:rPr lang="en-US" altLang="zh-CN" sz="1200" dirty="0"/>
              <a:t>KITTI</a:t>
            </a:r>
            <a:r>
              <a:rPr lang="zh-CN" altLang="en-US" sz="1200" dirty="0"/>
              <a:t>和多视图</a:t>
            </a:r>
            <a:r>
              <a:rPr lang="en-US" altLang="zh-CN" sz="1200" dirty="0" err="1"/>
              <a:t>nuScenes</a:t>
            </a:r>
            <a:r>
              <a:rPr lang="zh-CN" altLang="en-US" sz="1200" dirty="0"/>
              <a:t>基准上取得当时最先进的室外汽车检测结果。在室内</a:t>
            </a:r>
            <a:r>
              <a:rPr lang="en-US" altLang="zh-CN" sz="1200" dirty="0"/>
              <a:t>SUN RGB-D</a:t>
            </a:r>
            <a:r>
              <a:rPr lang="zh-CN" altLang="en-US" sz="1200" dirty="0"/>
              <a:t>数据集上超过现有的</a:t>
            </a:r>
            <a:r>
              <a:rPr lang="en-US" altLang="zh-CN" sz="1200" dirty="0"/>
              <a:t>3D</a:t>
            </a:r>
            <a:r>
              <a:rPr lang="zh-CN" altLang="en-US" sz="1200" dirty="0"/>
              <a:t>物体检测方法。对于</a:t>
            </a:r>
            <a:r>
              <a:rPr lang="en-US" altLang="zh-CN" sz="1200" dirty="0" err="1"/>
              <a:t>ScanNet</a:t>
            </a:r>
            <a:r>
              <a:rPr lang="zh-CN" altLang="en-US" sz="1200" dirty="0"/>
              <a:t>数据集，在室内多视图</a:t>
            </a:r>
            <a:r>
              <a:rPr lang="en-US" altLang="zh-CN" sz="1200" dirty="0"/>
              <a:t>3D</a:t>
            </a:r>
            <a:r>
              <a:rPr lang="zh-CN" altLang="en-US" sz="1200" dirty="0"/>
              <a:t>物体检测方面也取得新基准。</a:t>
            </a:r>
          </a:p>
          <a:p>
            <a:pPr>
              <a:lnSpc>
                <a:spcPct val="150000"/>
              </a:lnSpc>
            </a:pPr>
            <a:endParaRPr lang="zh-CN" altLang="en-US" sz="1200" dirty="0"/>
          </a:p>
        </p:txBody>
      </p:sp>
      <p:sp>
        <p:nvSpPr>
          <p:cNvPr id="10" name="文本框 9"/>
          <p:cNvSpPr txBox="1"/>
          <p:nvPr>
            <p:custDataLst>
              <p:tags r:id="rId4"/>
            </p:custDataLst>
          </p:nvPr>
        </p:nvSpPr>
        <p:spPr>
          <a:xfrm>
            <a:off x="10378767" y="269398"/>
            <a:ext cx="851515" cy="492443"/>
          </a:xfrm>
          <a:prstGeom prst="rect">
            <a:avLst/>
          </a:prstGeom>
          <a:noFill/>
        </p:spPr>
        <p:txBody>
          <a:bodyPr wrap="none" rtlCol="0">
            <a:spAutoFit/>
          </a:bodyPr>
          <a:lstStyle>
            <a:defPPr>
              <a:defRPr lang="zh-CN"/>
            </a:defPPr>
            <a:lvl1pPr>
              <a:defRPr sz="2600" b="1">
                <a:solidFill>
                  <a:srgbClr val="054F74"/>
                </a:solidFill>
              </a:defRPr>
            </a:lvl1pPr>
          </a:lstStyle>
          <a:p>
            <a:r>
              <a:rPr lang="zh-CN" altLang="en-US" dirty="0">
                <a:solidFill>
                  <a:schemeClr val="accent1"/>
                </a:solidFill>
              </a:rPr>
              <a:t>结论</a:t>
            </a:r>
          </a:p>
        </p:txBody>
      </p:sp>
      <p:sp>
        <p:nvSpPr>
          <p:cNvPr id="8" name="右大括号 7">
            <a:extLst>
              <a:ext uri="{FF2B5EF4-FFF2-40B4-BE49-F238E27FC236}">
                <a16:creationId xmlns:a16="http://schemas.microsoft.com/office/drawing/2014/main" id="{BCD809A5-2694-C923-D45F-3D30FC2E579C}"/>
              </a:ext>
            </a:extLst>
          </p:cNvPr>
          <p:cNvSpPr/>
          <p:nvPr/>
        </p:nvSpPr>
        <p:spPr>
          <a:xfrm>
            <a:off x="5398098" y="2158999"/>
            <a:ext cx="1005206" cy="3596855"/>
          </a:xfrm>
          <a:prstGeom prst="rightBrace">
            <a:avLst/>
          </a:prstGeom>
          <a:ln>
            <a:solidFill>
              <a:schemeClr val="accent1"/>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p>
        </p:txBody>
      </p:sp>
      <p:sp>
        <p:nvSpPr>
          <p:cNvPr id="14" name="云形 13">
            <a:extLst>
              <a:ext uri="{FF2B5EF4-FFF2-40B4-BE49-F238E27FC236}">
                <a16:creationId xmlns:a16="http://schemas.microsoft.com/office/drawing/2014/main" id="{C6EB7CF9-245C-1FD5-7F30-E18E062C7159}"/>
              </a:ext>
            </a:extLst>
          </p:cNvPr>
          <p:cNvSpPr/>
          <p:nvPr/>
        </p:nvSpPr>
        <p:spPr>
          <a:xfrm>
            <a:off x="6565367" y="2979471"/>
            <a:ext cx="5081640" cy="201177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CC8E5B8-B76B-136E-5B98-5C8DE40329FA}"/>
              </a:ext>
            </a:extLst>
          </p:cNvPr>
          <p:cNvSpPr txBox="1"/>
          <p:nvPr/>
        </p:nvSpPr>
        <p:spPr>
          <a:xfrm>
            <a:off x="7107046" y="3634260"/>
            <a:ext cx="3892550" cy="646331"/>
          </a:xfrm>
          <a:prstGeom prst="rect">
            <a:avLst/>
          </a:prstGeom>
          <a:noFill/>
        </p:spPr>
        <p:txBody>
          <a:bodyPr wrap="square">
            <a:spAutoFit/>
          </a:bodyPr>
          <a:lstStyle/>
          <a:p>
            <a:pPr algn="just"/>
            <a:r>
              <a:rPr lang="zh-CN" altLang="en-US" dirty="0"/>
              <a:t>综上所述，</a:t>
            </a:r>
            <a:r>
              <a:rPr lang="en-US" altLang="zh-CN" dirty="0" err="1"/>
              <a:t>ImVoxelNet</a:t>
            </a:r>
            <a:r>
              <a:rPr lang="zh-CN" altLang="en-US" dirty="0"/>
              <a:t>成功地适用于室内和室外数据，使其兼具通用性。</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488766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PA-任意多边形 9"/>
          <p:cNvSpPr/>
          <p:nvPr>
            <p:custDataLst>
              <p:tags r:id="rId1"/>
            </p:custDataLst>
          </p:nvPr>
        </p:nvSpPr>
        <p:spPr>
          <a:xfrm>
            <a:off x="6599483" y="506908"/>
            <a:ext cx="360050" cy="202528"/>
          </a:xfrm>
          <a:custGeom>
            <a:avLst/>
            <a:gdLst>
              <a:gd name="connsiteX0" fmla="*/ 0 w 12192000"/>
              <a:gd name="connsiteY0" fmla="*/ 0 h 6858000"/>
              <a:gd name="connsiteX1" fmla="*/ 12192000 w 12192000"/>
              <a:gd name="connsiteY1" fmla="*/ 0 h 6858000"/>
              <a:gd name="connsiteX2" fmla="*/ 12192000 w 12192000"/>
              <a:gd name="connsiteY2" fmla="*/ 1 h 6858000"/>
              <a:gd name="connsiteX3" fmla="*/ 8438627 w 12192000"/>
              <a:gd name="connsiteY3" fmla="*/ 1 h 6858000"/>
              <a:gd name="connsiteX4" fmla="*/ 12192000 w 12192000"/>
              <a:gd name="connsiteY4" fmla="*/ 5623285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1"/>
                </a:lnTo>
                <a:lnTo>
                  <a:pt x="8438627" y="1"/>
                </a:lnTo>
                <a:lnTo>
                  <a:pt x="12192000" y="5623285"/>
                </a:lnTo>
                <a:lnTo>
                  <a:pt x="12192000" y="6858000"/>
                </a:lnTo>
                <a:lnTo>
                  <a:pt x="0" y="6858000"/>
                </a:lnTo>
                <a:close/>
              </a:path>
            </a:pathLst>
          </a:custGeom>
          <a:gradFill flip="none" rotWithShape="1">
            <a:gsLst>
              <a:gs pos="100000">
                <a:schemeClr val="accent1">
                  <a:lumMod val="5000"/>
                  <a:lumOff val="95000"/>
                </a:schemeClr>
              </a:gs>
              <a:gs pos="14000">
                <a:schemeClr val="accent1"/>
              </a:gs>
            </a:gsLst>
            <a:lin ang="0" scaled="1"/>
            <a:tileRect/>
          </a:gra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PA-文本框 13"/>
          <p:cNvSpPr txBox="1"/>
          <p:nvPr>
            <p:custDataLst>
              <p:tags r:id="rId2"/>
            </p:custDataLst>
          </p:nvPr>
        </p:nvSpPr>
        <p:spPr>
          <a:xfrm>
            <a:off x="6599483" y="0"/>
            <a:ext cx="624710" cy="830997"/>
          </a:xfrm>
          <a:prstGeom prst="rect">
            <a:avLst/>
          </a:prstGeom>
          <a:noFill/>
        </p:spPr>
        <p:txBody>
          <a:bodyPr wrap="square" rtlCol="0">
            <a:spAutoFit/>
          </a:bodyPr>
          <a:lstStyle/>
          <a:p>
            <a:pPr algn="l"/>
            <a:r>
              <a:rPr lang="en-US" altLang="zh-CN" sz="4800" b="1" dirty="0">
                <a:solidFill>
                  <a:schemeClr val="tx1">
                    <a:lumMod val="85000"/>
                    <a:lumOff val="15000"/>
                  </a:schemeClr>
                </a:solidFill>
                <a:latin typeface="Impact" panose="020B0806030902050204" pitchFamily="34" charset="0"/>
                <a:cs typeface="+mn-ea"/>
                <a:sym typeface="+mn-lt"/>
              </a:rPr>
              <a:t>1</a:t>
            </a:r>
            <a:endParaRPr lang="zh-CN" altLang="en-US" sz="4800" b="1" dirty="0">
              <a:solidFill>
                <a:schemeClr val="tx1">
                  <a:lumMod val="85000"/>
                  <a:lumOff val="15000"/>
                </a:schemeClr>
              </a:solidFill>
              <a:latin typeface="Impact" panose="020B0806030902050204" pitchFamily="34" charset="0"/>
              <a:cs typeface="+mn-ea"/>
              <a:sym typeface="+mn-lt"/>
            </a:endParaRPr>
          </a:p>
        </p:txBody>
      </p:sp>
      <p:sp>
        <p:nvSpPr>
          <p:cNvPr id="7" name="PA-文本框 21"/>
          <p:cNvSpPr txBox="1"/>
          <p:nvPr>
            <p:custDataLst>
              <p:tags r:id="rId3"/>
            </p:custDataLst>
          </p:nvPr>
        </p:nvSpPr>
        <p:spPr>
          <a:xfrm>
            <a:off x="6957694" y="200389"/>
            <a:ext cx="4123055" cy="523220"/>
          </a:xfrm>
          <a:prstGeom prst="rect">
            <a:avLst/>
          </a:prstGeom>
          <a:noFill/>
        </p:spPr>
        <p:txBody>
          <a:bodyPr wrap="square" rtlCol="0">
            <a:spAutoFit/>
          </a:bodyPr>
          <a:lstStyle/>
          <a:p>
            <a:pPr algn="l"/>
            <a:r>
              <a:rPr lang="zh-CN" altLang="en-US" sz="2800" b="1" dirty="0">
                <a:solidFill>
                  <a:schemeClr val="tx1">
                    <a:lumMod val="85000"/>
                    <a:lumOff val="15000"/>
                  </a:schemeClr>
                </a:solidFill>
                <a:cs typeface="+mn-ea"/>
                <a:sym typeface="+mn-lt"/>
              </a:rPr>
              <a:t>论文背景及研究意义</a:t>
            </a:r>
          </a:p>
        </p:txBody>
      </p:sp>
      <p:sp>
        <p:nvSpPr>
          <p:cNvPr id="8" name="PA-任意多边形 10"/>
          <p:cNvSpPr/>
          <p:nvPr>
            <p:custDataLst>
              <p:tags r:id="rId4"/>
            </p:custDataLst>
          </p:nvPr>
        </p:nvSpPr>
        <p:spPr>
          <a:xfrm>
            <a:off x="6599483" y="1496367"/>
            <a:ext cx="360050" cy="202528"/>
          </a:xfrm>
          <a:custGeom>
            <a:avLst/>
            <a:gdLst>
              <a:gd name="connsiteX0" fmla="*/ 0 w 12192000"/>
              <a:gd name="connsiteY0" fmla="*/ 0 h 6858000"/>
              <a:gd name="connsiteX1" fmla="*/ 12192000 w 12192000"/>
              <a:gd name="connsiteY1" fmla="*/ 0 h 6858000"/>
              <a:gd name="connsiteX2" fmla="*/ 12192000 w 12192000"/>
              <a:gd name="connsiteY2" fmla="*/ 1 h 6858000"/>
              <a:gd name="connsiteX3" fmla="*/ 8438627 w 12192000"/>
              <a:gd name="connsiteY3" fmla="*/ 1 h 6858000"/>
              <a:gd name="connsiteX4" fmla="*/ 12192000 w 12192000"/>
              <a:gd name="connsiteY4" fmla="*/ 5623285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1"/>
                </a:lnTo>
                <a:lnTo>
                  <a:pt x="8438627" y="1"/>
                </a:lnTo>
                <a:lnTo>
                  <a:pt x="12192000" y="5623285"/>
                </a:lnTo>
                <a:lnTo>
                  <a:pt x="12192000" y="6858000"/>
                </a:lnTo>
                <a:lnTo>
                  <a:pt x="0" y="6858000"/>
                </a:lnTo>
                <a:close/>
              </a:path>
            </a:pathLst>
          </a:custGeom>
          <a:gradFill flip="none" rotWithShape="1">
            <a:gsLst>
              <a:gs pos="100000">
                <a:schemeClr val="accent1">
                  <a:lumMod val="5000"/>
                  <a:lumOff val="95000"/>
                </a:schemeClr>
              </a:gs>
              <a:gs pos="14000">
                <a:schemeClr val="accent1"/>
              </a:gs>
            </a:gsLst>
            <a:lin ang="0" scaled="1"/>
            <a:tileRect/>
          </a:gra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PA-文本框 14"/>
          <p:cNvSpPr txBox="1"/>
          <p:nvPr>
            <p:custDataLst>
              <p:tags r:id="rId5"/>
            </p:custDataLst>
          </p:nvPr>
        </p:nvSpPr>
        <p:spPr>
          <a:xfrm>
            <a:off x="6647178" y="1000937"/>
            <a:ext cx="624710" cy="830997"/>
          </a:xfrm>
          <a:prstGeom prst="rect">
            <a:avLst/>
          </a:prstGeom>
          <a:noFill/>
        </p:spPr>
        <p:txBody>
          <a:bodyPr wrap="square" rtlCol="0">
            <a:spAutoFit/>
          </a:bodyPr>
          <a:lstStyle/>
          <a:p>
            <a:pPr algn="l"/>
            <a:r>
              <a:rPr lang="en-US" altLang="zh-CN" sz="4800" b="1" dirty="0">
                <a:solidFill>
                  <a:schemeClr val="tx1">
                    <a:lumMod val="85000"/>
                    <a:lumOff val="15000"/>
                  </a:schemeClr>
                </a:solidFill>
                <a:latin typeface="Impact" panose="020B0806030902050204" pitchFamily="34" charset="0"/>
                <a:cs typeface="+mn-ea"/>
                <a:sym typeface="+mn-lt"/>
              </a:rPr>
              <a:t>2</a:t>
            </a:r>
            <a:endParaRPr lang="zh-CN" altLang="en-US" sz="4800" b="1" dirty="0">
              <a:solidFill>
                <a:schemeClr val="tx1">
                  <a:lumMod val="85000"/>
                  <a:lumOff val="15000"/>
                </a:schemeClr>
              </a:solidFill>
              <a:latin typeface="Impact" panose="020B0806030902050204" pitchFamily="34" charset="0"/>
              <a:cs typeface="+mn-ea"/>
              <a:sym typeface="+mn-lt"/>
            </a:endParaRPr>
          </a:p>
        </p:txBody>
      </p:sp>
      <p:sp>
        <p:nvSpPr>
          <p:cNvPr id="10" name="PA-文本框 22"/>
          <p:cNvSpPr txBox="1"/>
          <p:nvPr>
            <p:custDataLst>
              <p:tags r:id="rId6"/>
            </p:custDataLst>
          </p:nvPr>
        </p:nvSpPr>
        <p:spPr>
          <a:xfrm>
            <a:off x="7053875" y="1193871"/>
            <a:ext cx="3813810" cy="521970"/>
          </a:xfrm>
          <a:prstGeom prst="rect">
            <a:avLst/>
          </a:prstGeom>
          <a:noFill/>
        </p:spPr>
        <p:txBody>
          <a:bodyPr wrap="square" rtlCol="0">
            <a:spAutoFit/>
          </a:bodyPr>
          <a:lstStyle/>
          <a:p>
            <a:pPr algn="l"/>
            <a:r>
              <a:rPr lang="zh-CN" altLang="en-US" sz="2800" b="1" dirty="0">
                <a:solidFill>
                  <a:schemeClr val="tx1">
                    <a:lumMod val="85000"/>
                    <a:lumOff val="15000"/>
                  </a:schemeClr>
                </a:solidFill>
                <a:cs typeface="+mn-ea"/>
                <a:sym typeface="+mn-lt"/>
              </a:rPr>
              <a:t>研究现状及相关工作</a:t>
            </a:r>
          </a:p>
        </p:txBody>
      </p:sp>
      <p:sp>
        <p:nvSpPr>
          <p:cNvPr id="11" name="PA-任意多边形 11"/>
          <p:cNvSpPr/>
          <p:nvPr>
            <p:custDataLst>
              <p:tags r:id="rId7"/>
            </p:custDataLst>
          </p:nvPr>
        </p:nvSpPr>
        <p:spPr>
          <a:xfrm>
            <a:off x="6599483" y="2496150"/>
            <a:ext cx="360050" cy="202528"/>
          </a:xfrm>
          <a:custGeom>
            <a:avLst/>
            <a:gdLst>
              <a:gd name="connsiteX0" fmla="*/ 0 w 12192000"/>
              <a:gd name="connsiteY0" fmla="*/ 0 h 6858000"/>
              <a:gd name="connsiteX1" fmla="*/ 12192000 w 12192000"/>
              <a:gd name="connsiteY1" fmla="*/ 0 h 6858000"/>
              <a:gd name="connsiteX2" fmla="*/ 12192000 w 12192000"/>
              <a:gd name="connsiteY2" fmla="*/ 1 h 6858000"/>
              <a:gd name="connsiteX3" fmla="*/ 8438627 w 12192000"/>
              <a:gd name="connsiteY3" fmla="*/ 1 h 6858000"/>
              <a:gd name="connsiteX4" fmla="*/ 12192000 w 12192000"/>
              <a:gd name="connsiteY4" fmla="*/ 5623285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1"/>
                </a:lnTo>
                <a:lnTo>
                  <a:pt x="8438627" y="1"/>
                </a:lnTo>
                <a:lnTo>
                  <a:pt x="12192000" y="5623285"/>
                </a:lnTo>
                <a:lnTo>
                  <a:pt x="12192000" y="6858000"/>
                </a:lnTo>
                <a:lnTo>
                  <a:pt x="0" y="6858000"/>
                </a:lnTo>
                <a:close/>
              </a:path>
            </a:pathLst>
          </a:custGeom>
          <a:gradFill flip="none" rotWithShape="1">
            <a:gsLst>
              <a:gs pos="100000">
                <a:schemeClr val="accent1">
                  <a:lumMod val="5000"/>
                  <a:lumOff val="95000"/>
                </a:schemeClr>
              </a:gs>
              <a:gs pos="14000">
                <a:schemeClr val="accent1"/>
              </a:gs>
            </a:gsLst>
            <a:lin ang="0" scaled="1"/>
            <a:tileRect/>
          </a:gra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PA-文本框 15"/>
          <p:cNvSpPr txBox="1"/>
          <p:nvPr>
            <p:custDataLst>
              <p:tags r:id="rId8"/>
            </p:custDataLst>
          </p:nvPr>
        </p:nvSpPr>
        <p:spPr>
          <a:xfrm>
            <a:off x="6644638" y="1973795"/>
            <a:ext cx="624710" cy="830997"/>
          </a:xfrm>
          <a:prstGeom prst="rect">
            <a:avLst/>
          </a:prstGeom>
          <a:noFill/>
        </p:spPr>
        <p:txBody>
          <a:bodyPr wrap="square" rtlCol="0">
            <a:spAutoFit/>
          </a:bodyPr>
          <a:lstStyle/>
          <a:p>
            <a:pPr algn="l"/>
            <a:r>
              <a:rPr lang="en-US" altLang="zh-CN" sz="4800" b="1" dirty="0">
                <a:solidFill>
                  <a:schemeClr val="tx1">
                    <a:lumMod val="85000"/>
                    <a:lumOff val="15000"/>
                  </a:schemeClr>
                </a:solidFill>
                <a:latin typeface="Impact" panose="020B0806030902050204" pitchFamily="34" charset="0"/>
                <a:cs typeface="+mn-ea"/>
                <a:sym typeface="+mn-lt"/>
              </a:rPr>
              <a:t>3</a:t>
            </a:r>
            <a:endParaRPr lang="zh-CN" altLang="en-US" sz="4800" b="1" dirty="0">
              <a:solidFill>
                <a:schemeClr val="tx1">
                  <a:lumMod val="85000"/>
                  <a:lumOff val="15000"/>
                </a:schemeClr>
              </a:solidFill>
              <a:latin typeface="Impact" panose="020B0806030902050204" pitchFamily="34" charset="0"/>
              <a:cs typeface="+mn-ea"/>
              <a:sym typeface="+mn-lt"/>
            </a:endParaRPr>
          </a:p>
        </p:txBody>
      </p:sp>
      <p:sp>
        <p:nvSpPr>
          <p:cNvPr id="13" name="PA-文本框 23"/>
          <p:cNvSpPr txBox="1"/>
          <p:nvPr>
            <p:custDataLst>
              <p:tags r:id="rId9"/>
            </p:custDataLst>
          </p:nvPr>
        </p:nvSpPr>
        <p:spPr>
          <a:xfrm>
            <a:off x="7053875" y="2182437"/>
            <a:ext cx="2923470" cy="521970"/>
          </a:xfrm>
          <a:prstGeom prst="rect">
            <a:avLst/>
          </a:prstGeom>
          <a:noFill/>
        </p:spPr>
        <p:txBody>
          <a:bodyPr wrap="square" rtlCol="0">
            <a:spAutoFit/>
          </a:bodyPr>
          <a:lstStyle/>
          <a:p>
            <a:pPr algn="l"/>
            <a:r>
              <a:rPr lang="zh-CN" altLang="en-US" sz="2800" b="1" dirty="0">
                <a:solidFill>
                  <a:schemeClr val="tx1">
                    <a:lumMod val="85000"/>
                    <a:lumOff val="15000"/>
                  </a:schemeClr>
                </a:solidFill>
                <a:cs typeface="+mn-ea"/>
                <a:sym typeface="+mn-lt"/>
              </a:rPr>
              <a:t>主要研究内容</a:t>
            </a:r>
          </a:p>
        </p:txBody>
      </p:sp>
      <p:sp>
        <p:nvSpPr>
          <p:cNvPr id="14" name="PA-任意多边形 12"/>
          <p:cNvSpPr/>
          <p:nvPr>
            <p:custDataLst>
              <p:tags r:id="rId10"/>
            </p:custDataLst>
          </p:nvPr>
        </p:nvSpPr>
        <p:spPr>
          <a:xfrm>
            <a:off x="6600686" y="3500783"/>
            <a:ext cx="360050" cy="202528"/>
          </a:xfrm>
          <a:custGeom>
            <a:avLst/>
            <a:gdLst>
              <a:gd name="connsiteX0" fmla="*/ 0 w 12192000"/>
              <a:gd name="connsiteY0" fmla="*/ 0 h 6858000"/>
              <a:gd name="connsiteX1" fmla="*/ 12192000 w 12192000"/>
              <a:gd name="connsiteY1" fmla="*/ 0 h 6858000"/>
              <a:gd name="connsiteX2" fmla="*/ 12192000 w 12192000"/>
              <a:gd name="connsiteY2" fmla="*/ 1 h 6858000"/>
              <a:gd name="connsiteX3" fmla="*/ 8438627 w 12192000"/>
              <a:gd name="connsiteY3" fmla="*/ 1 h 6858000"/>
              <a:gd name="connsiteX4" fmla="*/ 12192000 w 12192000"/>
              <a:gd name="connsiteY4" fmla="*/ 5623285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1"/>
                </a:lnTo>
                <a:lnTo>
                  <a:pt x="8438627" y="1"/>
                </a:lnTo>
                <a:lnTo>
                  <a:pt x="12192000" y="5623285"/>
                </a:lnTo>
                <a:lnTo>
                  <a:pt x="12192000" y="6858000"/>
                </a:lnTo>
                <a:lnTo>
                  <a:pt x="0" y="6858000"/>
                </a:lnTo>
                <a:close/>
              </a:path>
            </a:pathLst>
          </a:custGeom>
          <a:gradFill flip="none" rotWithShape="1">
            <a:gsLst>
              <a:gs pos="100000">
                <a:schemeClr val="accent1">
                  <a:lumMod val="5000"/>
                  <a:lumOff val="95000"/>
                </a:schemeClr>
              </a:gs>
              <a:gs pos="14000">
                <a:schemeClr val="accent1"/>
              </a:gs>
            </a:gsLst>
            <a:lin ang="0" scaled="1"/>
            <a:tileRect/>
          </a:gra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PA-文本框 16"/>
          <p:cNvSpPr txBox="1"/>
          <p:nvPr>
            <p:custDataLst>
              <p:tags r:id="rId11"/>
            </p:custDataLst>
          </p:nvPr>
        </p:nvSpPr>
        <p:spPr>
          <a:xfrm>
            <a:off x="6644638" y="2983588"/>
            <a:ext cx="624710" cy="830997"/>
          </a:xfrm>
          <a:prstGeom prst="rect">
            <a:avLst/>
          </a:prstGeom>
          <a:noFill/>
        </p:spPr>
        <p:txBody>
          <a:bodyPr wrap="square" rtlCol="0">
            <a:spAutoFit/>
          </a:bodyPr>
          <a:lstStyle/>
          <a:p>
            <a:pPr algn="l"/>
            <a:r>
              <a:rPr lang="en-US" altLang="zh-CN" sz="4800" b="1" dirty="0">
                <a:solidFill>
                  <a:schemeClr val="tx1">
                    <a:lumMod val="85000"/>
                    <a:lumOff val="15000"/>
                  </a:schemeClr>
                </a:solidFill>
                <a:latin typeface="Impact" panose="020B0806030902050204" pitchFamily="34" charset="0"/>
                <a:cs typeface="+mn-ea"/>
                <a:sym typeface="+mn-lt"/>
              </a:rPr>
              <a:t>4</a:t>
            </a:r>
            <a:endParaRPr lang="zh-CN" altLang="en-US" sz="4800" b="1" dirty="0">
              <a:solidFill>
                <a:schemeClr val="tx1">
                  <a:lumMod val="85000"/>
                  <a:lumOff val="15000"/>
                </a:schemeClr>
              </a:solidFill>
              <a:latin typeface="Impact" panose="020B0806030902050204" pitchFamily="34" charset="0"/>
              <a:cs typeface="+mn-ea"/>
              <a:sym typeface="+mn-lt"/>
            </a:endParaRPr>
          </a:p>
        </p:txBody>
      </p:sp>
      <p:sp>
        <p:nvSpPr>
          <p:cNvPr id="16" name="PA-文本框 24"/>
          <p:cNvSpPr txBox="1"/>
          <p:nvPr>
            <p:custDataLst>
              <p:tags r:id="rId12"/>
            </p:custDataLst>
          </p:nvPr>
        </p:nvSpPr>
        <p:spPr>
          <a:xfrm>
            <a:off x="7078760" y="3196481"/>
            <a:ext cx="3477895" cy="521970"/>
          </a:xfrm>
          <a:prstGeom prst="rect">
            <a:avLst/>
          </a:prstGeom>
          <a:noFill/>
        </p:spPr>
        <p:txBody>
          <a:bodyPr wrap="square" rtlCol="0">
            <a:spAutoFit/>
          </a:bodyPr>
          <a:lstStyle/>
          <a:p>
            <a:pPr algn="l"/>
            <a:r>
              <a:rPr lang="zh-CN" altLang="en-US" sz="2800" b="1" dirty="0">
                <a:solidFill>
                  <a:schemeClr val="tx1">
                    <a:lumMod val="85000"/>
                    <a:lumOff val="15000"/>
                  </a:schemeClr>
                </a:solidFill>
                <a:cs typeface="+mn-ea"/>
                <a:sym typeface="+mn-lt"/>
              </a:rPr>
              <a:t>研究方案</a:t>
            </a:r>
          </a:p>
        </p:txBody>
      </p:sp>
      <p:sp>
        <p:nvSpPr>
          <p:cNvPr id="17" name="PA-文本框 5"/>
          <p:cNvSpPr txBox="1"/>
          <p:nvPr>
            <p:custDataLst>
              <p:tags r:id="rId13"/>
            </p:custDataLst>
          </p:nvPr>
        </p:nvSpPr>
        <p:spPr>
          <a:xfrm>
            <a:off x="1294331" y="2676031"/>
            <a:ext cx="2299006" cy="1278843"/>
          </a:xfrm>
          <a:prstGeom prst="rect">
            <a:avLst/>
          </a:prstGeom>
          <a:noFill/>
        </p:spPr>
        <p:txBody>
          <a:bodyPr wrap="square" rtlCol="0">
            <a:spAutoFit/>
          </a:bodyPr>
          <a:lstStyle/>
          <a:p>
            <a:pPr algn="dist"/>
            <a:r>
              <a:rPr lang="zh-CN" altLang="en-US" sz="6600" b="1" dirty="0">
                <a:solidFill>
                  <a:schemeClr val="bg1"/>
                </a:solidFill>
                <a:cs typeface="+mn-ea"/>
                <a:sym typeface="+mn-lt"/>
              </a:rPr>
              <a:t>目录</a:t>
            </a:r>
          </a:p>
        </p:txBody>
      </p:sp>
      <p:sp>
        <p:nvSpPr>
          <p:cNvPr id="18" name="PA-文本框 6"/>
          <p:cNvSpPr txBox="1"/>
          <p:nvPr>
            <p:custDataLst>
              <p:tags r:id="rId14"/>
            </p:custDataLst>
          </p:nvPr>
        </p:nvSpPr>
        <p:spPr>
          <a:xfrm>
            <a:off x="1404139" y="4258640"/>
            <a:ext cx="2079391" cy="369332"/>
          </a:xfrm>
          <a:prstGeom prst="rect">
            <a:avLst/>
          </a:prstGeom>
          <a:noFill/>
        </p:spPr>
        <p:txBody>
          <a:bodyPr wrap="square" rtlCol="0">
            <a:spAutoFit/>
          </a:bodyPr>
          <a:lstStyle/>
          <a:p>
            <a:pPr algn="dist"/>
            <a:r>
              <a:rPr lang="en-US" altLang="zh-CN" dirty="0">
                <a:solidFill>
                  <a:schemeClr val="bg1"/>
                </a:solidFill>
                <a:cs typeface="+mn-ea"/>
                <a:sym typeface="+mn-lt"/>
              </a:rPr>
              <a:t>CONTENTS</a:t>
            </a:r>
            <a:endParaRPr lang="zh-CN" altLang="en-US" dirty="0">
              <a:solidFill>
                <a:schemeClr val="bg1"/>
              </a:solidFill>
              <a:cs typeface="+mn-ea"/>
              <a:sym typeface="+mn-lt"/>
            </a:endParaRPr>
          </a:p>
        </p:txBody>
      </p:sp>
      <p:cxnSp>
        <p:nvCxnSpPr>
          <p:cNvPr id="19" name="PA-直接连接符 42"/>
          <p:cNvCxnSpPr/>
          <p:nvPr>
            <p:custDataLst>
              <p:tags r:id="rId15"/>
            </p:custDataLst>
          </p:nvPr>
        </p:nvCxnSpPr>
        <p:spPr>
          <a:xfrm>
            <a:off x="1487259" y="4014345"/>
            <a:ext cx="190147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 name="PA-组合 54"/>
          <p:cNvGrpSpPr/>
          <p:nvPr>
            <p:custDataLst>
              <p:tags r:id="rId16"/>
            </p:custDataLst>
          </p:nvPr>
        </p:nvGrpSpPr>
        <p:grpSpPr>
          <a:xfrm>
            <a:off x="3709537" y="3108762"/>
            <a:ext cx="242966" cy="320279"/>
            <a:chOff x="4206240" y="3385284"/>
            <a:chExt cx="221996" cy="292636"/>
          </a:xfrm>
        </p:grpSpPr>
        <p:cxnSp>
          <p:nvCxnSpPr>
            <p:cNvPr id="21" name="PA-直接连接符 47"/>
            <p:cNvCxnSpPr/>
            <p:nvPr>
              <p:custDataLst>
                <p:tags r:id="rId26"/>
              </p:custDataLst>
            </p:nvPr>
          </p:nvCxnSpPr>
          <p:spPr>
            <a:xfrm>
              <a:off x="4206240" y="3385284"/>
              <a:ext cx="0" cy="292636"/>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PA-直接连接符 48"/>
            <p:cNvCxnSpPr/>
            <p:nvPr>
              <p:custDataLst>
                <p:tags r:id="rId27"/>
              </p:custDataLst>
            </p:nvPr>
          </p:nvCxnSpPr>
          <p:spPr>
            <a:xfrm>
              <a:off x="4322064" y="3429000"/>
              <a:ext cx="0" cy="19812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PA-直接连接符 49"/>
            <p:cNvCxnSpPr/>
            <p:nvPr>
              <p:custDataLst>
                <p:tags r:id="rId28"/>
              </p:custDataLst>
            </p:nvPr>
          </p:nvCxnSpPr>
          <p:spPr>
            <a:xfrm>
              <a:off x="4428236" y="3459480"/>
              <a:ext cx="0" cy="144561"/>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 name="PA-组合 55"/>
          <p:cNvGrpSpPr/>
          <p:nvPr>
            <p:custDataLst>
              <p:tags r:id="rId17"/>
            </p:custDataLst>
          </p:nvPr>
        </p:nvGrpSpPr>
        <p:grpSpPr>
          <a:xfrm flipH="1">
            <a:off x="935165" y="3108762"/>
            <a:ext cx="242966" cy="320279"/>
            <a:chOff x="4206240" y="3385284"/>
            <a:chExt cx="221996" cy="292636"/>
          </a:xfrm>
        </p:grpSpPr>
        <p:cxnSp>
          <p:nvCxnSpPr>
            <p:cNvPr id="25" name="PA-直接连接符 56"/>
            <p:cNvCxnSpPr/>
            <p:nvPr>
              <p:custDataLst>
                <p:tags r:id="rId23"/>
              </p:custDataLst>
            </p:nvPr>
          </p:nvCxnSpPr>
          <p:spPr>
            <a:xfrm>
              <a:off x="4206240" y="3385284"/>
              <a:ext cx="0" cy="292636"/>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PA-直接连接符 57"/>
            <p:cNvCxnSpPr/>
            <p:nvPr>
              <p:custDataLst>
                <p:tags r:id="rId24"/>
              </p:custDataLst>
            </p:nvPr>
          </p:nvCxnSpPr>
          <p:spPr>
            <a:xfrm>
              <a:off x="4322064" y="3429000"/>
              <a:ext cx="0" cy="19812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PA-直接连接符 58"/>
            <p:cNvCxnSpPr/>
            <p:nvPr>
              <p:custDataLst>
                <p:tags r:id="rId25"/>
              </p:custDataLst>
            </p:nvPr>
          </p:nvCxnSpPr>
          <p:spPr>
            <a:xfrm>
              <a:off x="4428236" y="3459480"/>
              <a:ext cx="0" cy="144561"/>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PA-任意多边形 12"/>
          <p:cNvSpPr/>
          <p:nvPr>
            <p:custDataLst>
              <p:tags r:id="rId18"/>
            </p:custDataLst>
          </p:nvPr>
        </p:nvSpPr>
        <p:spPr>
          <a:xfrm>
            <a:off x="6596943" y="4526708"/>
            <a:ext cx="360050" cy="202528"/>
          </a:xfrm>
          <a:custGeom>
            <a:avLst/>
            <a:gdLst>
              <a:gd name="connsiteX0" fmla="*/ 0 w 12192000"/>
              <a:gd name="connsiteY0" fmla="*/ 0 h 6858000"/>
              <a:gd name="connsiteX1" fmla="*/ 12192000 w 12192000"/>
              <a:gd name="connsiteY1" fmla="*/ 0 h 6858000"/>
              <a:gd name="connsiteX2" fmla="*/ 12192000 w 12192000"/>
              <a:gd name="connsiteY2" fmla="*/ 1 h 6858000"/>
              <a:gd name="connsiteX3" fmla="*/ 8438627 w 12192000"/>
              <a:gd name="connsiteY3" fmla="*/ 1 h 6858000"/>
              <a:gd name="connsiteX4" fmla="*/ 12192000 w 12192000"/>
              <a:gd name="connsiteY4" fmla="*/ 5623285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1"/>
                </a:lnTo>
                <a:lnTo>
                  <a:pt x="8438627" y="1"/>
                </a:lnTo>
                <a:lnTo>
                  <a:pt x="12192000" y="5623285"/>
                </a:lnTo>
                <a:lnTo>
                  <a:pt x="12192000" y="6858000"/>
                </a:lnTo>
                <a:lnTo>
                  <a:pt x="0" y="6858000"/>
                </a:lnTo>
                <a:close/>
              </a:path>
            </a:pathLst>
          </a:custGeom>
          <a:gradFill flip="none" rotWithShape="1">
            <a:gsLst>
              <a:gs pos="100000">
                <a:schemeClr val="accent1">
                  <a:lumMod val="5000"/>
                  <a:lumOff val="95000"/>
                </a:schemeClr>
              </a:gs>
              <a:gs pos="14000">
                <a:schemeClr val="accent1"/>
              </a:gs>
            </a:gsLst>
            <a:lin ang="0" scaled="1"/>
            <a:tileRect/>
          </a:gra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PA-文本框 16"/>
          <p:cNvSpPr txBox="1"/>
          <p:nvPr>
            <p:custDataLst>
              <p:tags r:id="rId19"/>
            </p:custDataLst>
          </p:nvPr>
        </p:nvSpPr>
        <p:spPr>
          <a:xfrm>
            <a:off x="6644638" y="4001865"/>
            <a:ext cx="624710" cy="830997"/>
          </a:xfrm>
          <a:prstGeom prst="rect">
            <a:avLst/>
          </a:prstGeom>
          <a:noFill/>
        </p:spPr>
        <p:txBody>
          <a:bodyPr wrap="square" rtlCol="0">
            <a:spAutoFit/>
          </a:bodyPr>
          <a:lstStyle/>
          <a:p>
            <a:pPr algn="l"/>
            <a:r>
              <a:rPr lang="en-US" altLang="zh-CN" sz="4800" b="1" dirty="0">
                <a:solidFill>
                  <a:schemeClr val="tx1">
                    <a:lumMod val="85000"/>
                    <a:lumOff val="15000"/>
                  </a:schemeClr>
                </a:solidFill>
                <a:latin typeface="Impact" panose="020B0806030902050204" pitchFamily="34" charset="0"/>
                <a:cs typeface="+mn-ea"/>
                <a:sym typeface="+mn-lt"/>
              </a:rPr>
              <a:t>5</a:t>
            </a:r>
            <a:endParaRPr lang="zh-CN" altLang="en-US" sz="4800" b="1" dirty="0">
              <a:solidFill>
                <a:schemeClr val="tx1">
                  <a:lumMod val="85000"/>
                  <a:lumOff val="15000"/>
                </a:schemeClr>
              </a:solidFill>
              <a:latin typeface="Impact" panose="020B0806030902050204" pitchFamily="34" charset="0"/>
              <a:cs typeface="+mn-ea"/>
              <a:sym typeface="+mn-lt"/>
            </a:endParaRPr>
          </a:p>
        </p:txBody>
      </p:sp>
      <p:sp>
        <p:nvSpPr>
          <p:cNvPr id="30" name="PA-文本框 24"/>
          <p:cNvSpPr txBox="1"/>
          <p:nvPr>
            <p:custDataLst>
              <p:tags r:id="rId20"/>
            </p:custDataLst>
          </p:nvPr>
        </p:nvSpPr>
        <p:spPr>
          <a:xfrm>
            <a:off x="7115520" y="5210096"/>
            <a:ext cx="3890645" cy="523220"/>
          </a:xfrm>
          <a:prstGeom prst="rect">
            <a:avLst/>
          </a:prstGeom>
          <a:noFill/>
        </p:spPr>
        <p:txBody>
          <a:bodyPr wrap="square" rtlCol="0">
            <a:spAutoFit/>
          </a:bodyPr>
          <a:lstStyle/>
          <a:p>
            <a:pPr algn="l"/>
            <a:r>
              <a:rPr lang="zh-CN" altLang="en-US" sz="2800" b="1" dirty="0">
                <a:solidFill>
                  <a:schemeClr val="tx1">
                    <a:lumMod val="85000"/>
                    <a:lumOff val="15000"/>
                  </a:schemeClr>
                </a:solidFill>
                <a:cs typeface="+mn-ea"/>
                <a:sym typeface="+mn-lt"/>
              </a:rPr>
              <a:t>结论</a:t>
            </a:r>
          </a:p>
        </p:txBody>
      </p:sp>
      <p:sp>
        <p:nvSpPr>
          <p:cNvPr id="69" name="文本框 68"/>
          <p:cNvSpPr txBox="1"/>
          <p:nvPr/>
        </p:nvSpPr>
        <p:spPr>
          <a:xfrm>
            <a:off x="7122900" y="663384"/>
            <a:ext cx="3096895" cy="275590"/>
          </a:xfrm>
          <a:prstGeom prst="rect">
            <a:avLst/>
          </a:prstGeom>
          <a:noFill/>
        </p:spPr>
        <p:txBody>
          <a:bodyPr wrap="none" rtlCol="0">
            <a:spAutoFit/>
          </a:bodyPr>
          <a:lstStyle/>
          <a:p>
            <a:pPr algn="l"/>
            <a:r>
              <a:rPr lang="en-US" altLang="zh-CN" sz="1200" dirty="0">
                <a:solidFill>
                  <a:schemeClr val="tx1">
                    <a:lumMod val="50000"/>
                    <a:lumOff val="50000"/>
                  </a:schemeClr>
                </a:solidFill>
                <a:sym typeface="Wingdings" panose="05000000000000000000" pitchFamily="2" charset="2"/>
              </a:rPr>
              <a:t>THE BACKGROUND AND SIGNIFICANCE</a:t>
            </a:r>
          </a:p>
        </p:txBody>
      </p:sp>
      <p:sp>
        <p:nvSpPr>
          <p:cNvPr id="70" name="文本框 69"/>
          <p:cNvSpPr txBox="1"/>
          <p:nvPr/>
        </p:nvSpPr>
        <p:spPr>
          <a:xfrm>
            <a:off x="7122900" y="1653987"/>
            <a:ext cx="3279167" cy="276999"/>
          </a:xfrm>
          <a:prstGeom prst="rect">
            <a:avLst/>
          </a:prstGeom>
          <a:noFill/>
        </p:spPr>
        <p:txBody>
          <a:bodyPr wrap="none" rtlCol="0">
            <a:spAutoFit/>
          </a:bodyPr>
          <a:lstStyle/>
          <a:p>
            <a:pPr algn="l"/>
            <a:r>
              <a:rPr lang="en-US" altLang="zh-CN" sz="1200" dirty="0">
                <a:solidFill>
                  <a:schemeClr val="tx1">
                    <a:lumMod val="50000"/>
                    <a:lumOff val="50000"/>
                  </a:schemeClr>
                </a:solidFill>
                <a:sym typeface="Wingdings" panose="05000000000000000000" pitchFamily="2" charset="2"/>
              </a:rPr>
              <a:t>THE RESEARCH REVIEW IN AND ABROAD</a:t>
            </a:r>
            <a:endParaRPr lang="zh-CN" altLang="en-US" sz="1200" dirty="0">
              <a:solidFill>
                <a:schemeClr val="tx1">
                  <a:lumMod val="50000"/>
                  <a:lumOff val="50000"/>
                </a:schemeClr>
              </a:solidFill>
              <a:sym typeface="Wingdings" panose="05000000000000000000" pitchFamily="2" charset="2"/>
            </a:endParaRPr>
          </a:p>
        </p:txBody>
      </p:sp>
      <p:sp>
        <p:nvSpPr>
          <p:cNvPr id="71" name="文本框 70"/>
          <p:cNvSpPr txBox="1"/>
          <p:nvPr/>
        </p:nvSpPr>
        <p:spPr>
          <a:xfrm>
            <a:off x="7122900" y="2644191"/>
            <a:ext cx="2162810" cy="275590"/>
          </a:xfrm>
          <a:prstGeom prst="rect">
            <a:avLst/>
          </a:prstGeom>
          <a:noFill/>
        </p:spPr>
        <p:txBody>
          <a:bodyPr wrap="none" rtlCol="0">
            <a:spAutoFit/>
          </a:bodyPr>
          <a:lstStyle/>
          <a:p>
            <a:pPr algn="l"/>
            <a:r>
              <a:rPr lang="en-US" altLang="zh-CN" sz="1200" dirty="0">
                <a:solidFill>
                  <a:schemeClr val="tx1">
                    <a:lumMod val="50000"/>
                    <a:lumOff val="50000"/>
                  </a:schemeClr>
                </a:solidFill>
                <a:sym typeface="Wingdings" panose="05000000000000000000" pitchFamily="2" charset="2"/>
              </a:rPr>
              <a:t>THE RESEARCH CONTENTS</a:t>
            </a:r>
            <a:endParaRPr lang="zh-CN" altLang="en-US" sz="1200" dirty="0">
              <a:solidFill>
                <a:schemeClr val="tx1">
                  <a:lumMod val="50000"/>
                  <a:lumOff val="50000"/>
                </a:schemeClr>
              </a:solidFill>
              <a:sym typeface="Wingdings" panose="05000000000000000000" pitchFamily="2" charset="2"/>
            </a:endParaRPr>
          </a:p>
        </p:txBody>
      </p:sp>
      <p:sp>
        <p:nvSpPr>
          <p:cNvPr id="72" name="文本框 71"/>
          <p:cNvSpPr txBox="1"/>
          <p:nvPr/>
        </p:nvSpPr>
        <p:spPr>
          <a:xfrm>
            <a:off x="7122900" y="3663007"/>
            <a:ext cx="1762050" cy="276999"/>
          </a:xfrm>
          <a:prstGeom prst="rect">
            <a:avLst/>
          </a:prstGeom>
          <a:noFill/>
        </p:spPr>
        <p:txBody>
          <a:bodyPr wrap="square" rtlCol="0">
            <a:spAutoFit/>
          </a:bodyPr>
          <a:lstStyle/>
          <a:p>
            <a:pPr algn="l"/>
            <a:r>
              <a:rPr lang="en-US" altLang="zh-CN" sz="1200" dirty="0">
                <a:solidFill>
                  <a:schemeClr val="tx1">
                    <a:lumMod val="50000"/>
                    <a:lumOff val="50000"/>
                  </a:schemeClr>
                </a:solidFill>
                <a:sym typeface="Wingdings" panose="05000000000000000000" pitchFamily="2" charset="2"/>
              </a:rPr>
              <a:t>THE RESEARCH PLAN </a:t>
            </a:r>
            <a:endParaRPr lang="zh-CN" altLang="en-US" sz="1200" dirty="0">
              <a:solidFill>
                <a:schemeClr val="tx1">
                  <a:lumMod val="50000"/>
                  <a:lumOff val="50000"/>
                </a:schemeClr>
              </a:solidFill>
              <a:sym typeface="Wingdings" panose="05000000000000000000" pitchFamily="2" charset="2"/>
            </a:endParaRPr>
          </a:p>
        </p:txBody>
      </p:sp>
      <p:sp>
        <p:nvSpPr>
          <p:cNvPr id="73" name="文本框 72"/>
          <p:cNvSpPr txBox="1"/>
          <p:nvPr/>
        </p:nvSpPr>
        <p:spPr>
          <a:xfrm>
            <a:off x="7165630" y="5688795"/>
            <a:ext cx="1549142" cy="276999"/>
          </a:xfrm>
          <a:prstGeom prst="rect">
            <a:avLst/>
          </a:prstGeom>
          <a:noFill/>
        </p:spPr>
        <p:txBody>
          <a:bodyPr wrap="none" rtlCol="0">
            <a:spAutoFit/>
          </a:bodyPr>
          <a:lstStyle/>
          <a:p>
            <a:pPr algn="l"/>
            <a:r>
              <a:rPr lang="en-US" altLang="zh-CN" sz="1200" dirty="0">
                <a:solidFill>
                  <a:schemeClr val="tx1">
                    <a:lumMod val="50000"/>
                    <a:lumOff val="50000"/>
                  </a:schemeClr>
                </a:solidFill>
                <a:sym typeface="Wingdings" panose="05000000000000000000" pitchFamily="2" charset="2"/>
              </a:rPr>
              <a:t>THE CONCLUSION</a:t>
            </a:r>
            <a:endParaRPr lang="zh-CN" altLang="en-US" sz="1200" dirty="0">
              <a:solidFill>
                <a:schemeClr val="tx1">
                  <a:lumMod val="50000"/>
                  <a:lumOff val="50000"/>
                </a:schemeClr>
              </a:solidFill>
              <a:sym typeface="Wingdings" panose="05000000000000000000" pitchFamily="2" charset="2"/>
            </a:endParaRPr>
          </a:p>
        </p:txBody>
      </p:sp>
      <p:pic>
        <p:nvPicPr>
          <p:cNvPr id="2" name="图片 1">
            <a:extLst>
              <a:ext uri="{FF2B5EF4-FFF2-40B4-BE49-F238E27FC236}">
                <a16:creationId xmlns:a16="http://schemas.microsoft.com/office/drawing/2014/main" id="{39EE43C4-CEBD-2EA6-7F83-C53BBFFC1482}"/>
              </a:ext>
            </a:extLst>
          </p:cNvPr>
          <p:cNvPicPr>
            <a:picLocks noChangeAspect="1"/>
          </p:cNvPicPr>
          <p:nvPr/>
        </p:nvPicPr>
        <p:blipFill>
          <a:blip r:embed="rId30"/>
          <a:stretch>
            <a:fillRect/>
          </a:stretch>
        </p:blipFill>
        <p:spPr>
          <a:xfrm>
            <a:off x="804126" y="2109066"/>
            <a:ext cx="3267739" cy="743776"/>
          </a:xfrm>
          <a:prstGeom prst="rect">
            <a:avLst/>
          </a:prstGeom>
        </p:spPr>
      </p:pic>
      <p:sp>
        <p:nvSpPr>
          <p:cNvPr id="31" name="文本框 30">
            <a:extLst>
              <a:ext uri="{FF2B5EF4-FFF2-40B4-BE49-F238E27FC236}">
                <a16:creationId xmlns:a16="http://schemas.microsoft.com/office/drawing/2014/main" id="{31600D7B-9197-4710-2A59-CC8E781624F1}"/>
              </a:ext>
            </a:extLst>
          </p:cNvPr>
          <p:cNvSpPr txBox="1"/>
          <p:nvPr/>
        </p:nvSpPr>
        <p:spPr>
          <a:xfrm>
            <a:off x="7136430" y="4682069"/>
            <a:ext cx="2876753" cy="276999"/>
          </a:xfrm>
          <a:prstGeom prst="rect">
            <a:avLst/>
          </a:prstGeom>
          <a:noFill/>
        </p:spPr>
        <p:txBody>
          <a:bodyPr wrap="square">
            <a:spAutoFit/>
          </a:bodyPr>
          <a:lstStyle/>
          <a:p>
            <a:r>
              <a:rPr lang="en-US" altLang="zh-CN" sz="1200" dirty="0">
                <a:solidFill>
                  <a:schemeClr val="tx1">
                    <a:lumMod val="50000"/>
                    <a:lumOff val="50000"/>
                  </a:schemeClr>
                </a:solidFill>
                <a:sym typeface="Wingdings" panose="05000000000000000000" pitchFamily="2" charset="2"/>
              </a:rPr>
              <a:t>THE RESULTS AND PERFORMANCE</a:t>
            </a:r>
            <a:r>
              <a:rPr lang="zh-CN" altLang="en-US" sz="1200" dirty="0">
                <a:solidFill>
                  <a:schemeClr val="tx1">
                    <a:lumMod val="50000"/>
                    <a:lumOff val="50000"/>
                  </a:schemeClr>
                </a:solidFill>
                <a:sym typeface="Wingdings" panose="05000000000000000000" pitchFamily="2" charset="2"/>
              </a:rPr>
              <a:t> </a:t>
            </a:r>
            <a:endParaRPr lang="zh-CN" altLang="en-US" sz="1200" dirty="0"/>
          </a:p>
        </p:txBody>
      </p:sp>
      <p:sp>
        <p:nvSpPr>
          <p:cNvPr id="33" name="文本框 32">
            <a:extLst>
              <a:ext uri="{FF2B5EF4-FFF2-40B4-BE49-F238E27FC236}">
                <a16:creationId xmlns:a16="http://schemas.microsoft.com/office/drawing/2014/main" id="{66F8AC18-E3E6-05E1-D52E-D2FC0A3B01A5}"/>
              </a:ext>
            </a:extLst>
          </p:cNvPr>
          <p:cNvSpPr txBox="1"/>
          <p:nvPr/>
        </p:nvSpPr>
        <p:spPr>
          <a:xfrm>
            <a:off x="7115520" y="4194903"/>
            <a:ext cx="3395886" cy="523220"/>
          </a:xfrm>
          <a:prstGeom prst="rect">
            <a:avLst/>
          </a:prstGeom>
          <a:noFill/>
        </p:spPr>
        <p:txBody>
          <a:bodyPr wrap="square">
            <a:spAutoFit/>
          </a:bodyPr>
          <a:lstStyle/>
          <a:p>
            <a:pPr algn="l"/>
            <a:r>
              <a:rPr lang="zh-CN" altLang="en-US" sz="2800" b="1" dirty="0">
                <a:solidFill>
                  <a:schemeClr val="tx1">
                    <a:lumMod val="85000"/>
                    <a:lumOff val="15000"/>
                  </a:schemeClr>
                </a:solidFill>
                <a:cs typeface="+mn-ea"/>
                <a:sym typeface="+mn-lt"/>
              </a:rPr>
              <a:t>实验结果与表现</a:t>
            </a:r>
          </a:p>
        </p:txBody>
      </p:sp>
      <p:sp>
        <p:nvSpPr>
          <p:cNvPr id="35" name="PA-任意多边形 12">
            <a:extLst>
              <a:ext uri="{FF2B5EF4-FFF2-40B4-BE49-F238E27FC236}">
                <a16:creationId xmlns:a16="http://schemas.microsoft.com/office/drawing/2014/main" id="{A8F04170-53E0-CA70-3D8C-A5068305157B}"/>
              </a:ext>
            </a:extLst>
          </p:cNvPr>
          <p:cNvSpPr/>
          <p:nvPr>
            <p:custDataLst>
              <p:tags r:id="rId21"/>
            </p:custDataLst>
          </p:nvPr>
        </p:nvSpPr>
        <p:spPr>
          <a:xfrm>
            <a:off x="6596943" y="5547942"/>
            <a:ext cx="360050" cy="202528"/>
          </a:xfrm>
          <a:custGeom>
            <a:avLst/>
            <a:gdLst>
              <a:gd name="connsiteX0" fmla="*/ 0 w 12192000"/>
              <a:gd name="connsiteY0" fmla="*/ 0 h 6858000"/>
              <a:gd name="connsiteX1" fmla="*/ 12192000 w 12192000"/>
              <a:gd name="connsiteY1" fmla="*/ 0 h 6858000"/>
              <a:gd name="connsiteX2" fmla="*/ 12192000 w 12192000"/>
              <a:gd name="connsiteY2" fmla="*/ 1 h 6858000"/>
              <a:gd name="connsiteX3" fmla="*/ 8438627 w 12192000"/>
              <a:gd name="connsiteY3" fmla="*/ 1 h 6858000"/>
              <a:gd name="connsiteX4" fmla="*/ 12192000 w 12192000"/>
              <a:gd name="connsiteY4" fmla="*/ 5623285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1"/>
                </a:lnTo>
                <a:lnTo>
                  <a:pt x="8438627" y="1"/>
                </a:lnTo>
                <a:lnTo>
                  <a:pt x="12192000" y="5623285"/>
                </a:lnTo>
                <a:lnTo>
                  <a:pt x="12192000" y="6858000"/>
                </a:lnTo>
                <a:lnTo>
                  <a:pt x="0" y="6858000"/>
                </a:lnTo>
                <a:close/>
              </a:path>
            </a:pathLst>
          </a:custGeom>
          <a:gradFill flip="none" rotWithShape="1">
            <a:gsLst>
              <a:gs pos="100000">
                <a:schemeClr val="accent1">
                  <a:lumMod val="5000"/>
                  <a:lumOff val="95000"/>
                </a:schemeClr>
              </a:gs>
              <a:gs pos="14000">
                <a:schemeClr val="accent1"/>
              </a:gs>
            </a:gsLst>
            <a:lin ang="0" scaled="1"/>
            <a:tileRect/>
          </a:gra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PA-文本框 16">
            <a:extLst>
              <a:ext uri="{FF2B5EF4-FFF2-40B4-BE49-F238E27FC236}">
                <a16:creationId xmlns:a16="http://schemas.microsoft.com/office/drawing/2014/main" id="{8A33783D-DD65-4701-071B-313541A14D97}"/>
              </a:ext>
            </a:extLst>
          </p:cNvPr>
          <p:cNvSpPr txBox="1"/>
          <p:nvPr>
            <p:custDataLst>
              <p:tags r:id="rId22"/>
            </p:custDataLst>
          </p:nvPr>
        </p:nvSpPr>
        <p:spPr>
          <a:xfrm>
            <a:off x="6631461" y="5025860"/>
            <a:ext cx="560754" cy="830997"/>
          </a:xfrm>
          <a:prstGeom prst="rect">
            <a:avLst/>
          </a:prstGeom>
          <a:noFill/>
        </p:spPr>
        <p:txBody>
          <a:bodyPr wrap="square" rtlCol="0">
            <a:spAutoFit/>
          </a:bodyPr>
          <a:lstStyle/>
          <a:p>
            <a:pPr algn="l"/>
            <a:r>
              <a:rPr lang="en-US" altLang="zh-CN" sz="4800" b="1" dirty="0">
                <a:solidFill>
                  <a:schemeClr val="tx1">
                    <a:lumMod val="85000"/>
                    <a:lumOff val="15000"/>
                  </a:schemeClr>
                </a:solidFill>
                <a:latin typeface="Impact" panose="020B0806030902050204" pitchFamily="34" charset="0"/>
                <a:cs typeface="+mn-ea"/>
                <a:sym typeface="+mn-lt"/>
              </a:rPr>
              <a:t>6</a:t>
            </a:r>
            <a:endParaRPr lang="zh-CN" altLang="en-US" sz="4800" b="1" dirty="0">
              <a:solidFill>
                <a:schemeClr val="tx1">
                  <a:lumMod val="85000"/>
                  <a:lumOff val="15000"/>
                </a:schemeClr>
              </a:solidFill>
              <a:latin typeface="Impact" panose="020B0806030902050204" pitchFamily="34" charset="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56928" y="0"/>
            <a:ext cx="61561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1325279" y="263526"/>
            <a:ext cx="2339102" cy="523220"/>
          </a:xfrm>
          <a:prstGeom prst="rect">
            <a:avLst/>
          </a:prstGeom>
          <a:noFill/>
        </p:spPr>
        <p:txBody>
          <a:bodyPr wrap="none" rtlCol="0">
            <a:spAutoFit/>
          </a:bodyPr>
          <a:lstStyle/>
          <a:p>
            <a:r>
              <a:rPr lang="zh-CN" altLang="en-US" sz="2800" b="1" dirty="0">
                <a:solidFill>
                  <a:schemeClr val="tx1">
                    <a:lumMod val="85000"/>
                    <a:lumOff val="15000"/>
                  </a:schemeClr>
                </a:solidFill>
              </a:rPr>
              <a:t>主要参考文献</a:t>
            </a:r>
          </a:p>
        </p:txBody>
      </p:sp>
      <p:sp>
        <p:nvSpPr>
          <p:cNvPr id="34" name="document-and-pencil_86354"/>
          <p:cNvSpPr/>
          <p:nvPr/>
        </p:nvSpPr>
        <p:spPr>
          <a:xfrm>
            <a:off x="689242" y="340781"/>
            <a:ext cx="474470" cy="461665"/>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455839 w 606244"/>
              <a:gd name="T33" fmla="*/ 455839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455839 w 606244"/>
              <a:gd name="T47" fmla="*/ 455839 w 606244"/>
              <a:gd name="T48" fmla="*/ 600116 w 606244"/>
              <a:gd name="T49" fmla="*/ 600116 w 606244"/>
              <a:gd name="T50" fmla="*/ 600116 w 606244"/>
              <a:gd name="T51" fmla="*/ 600116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455839 w 606244"/>
              <a:gd name="T61" fmla="*/ 455839 w 606244"/>
              <a:gd name="T62" fmla="*/ 600116 w 606244"/>
              <a:gd name="T63" fmla="*/ 600116 w 606244"/>
              <a:gd name="T64" fmla="*/ 600116 w 606244"/>
              <a:gd name="T65" fmla="*/ 600116 w 606244"/>
              <a:gd name="T66" fmla="*/ 600116 w 606244"/>
              <a:gd name="T67" fmla="*/ 600116 w 606244"/>
              <a:gd name="T68" fmla="*/ 600116 w 606244"/>
              <a:gd name="T69" fmla="*/ 600116 w 606244"/>
              <a:gd name="T70" fmla="*/ 600116 w 606244"/>
              <a:gd name="T71" fmla="*/ 600116 w 606244"/>
              <a:gd name="T72" fmla="*/ 600116 w 606244"/>
              <a:gd name="T73" fmla="*/ 600116 w 606244"/>
              <a:gd name="T74" fmla="*/ 600116 w 606244"/>
              <a:gd name="T75" fmla="*/ 600116 w 606244"/>
              <a:gd name="T76" fmla="*/ 600116 w 606244"/>
              <a:gd name="T77" fmla="*/ 600116 w 606244"/>
              <a:gd name="T78" fmla="*/ 600116 w 606244"/>
              <a:gd name="T79" fmla="*/ 600116 w 606244"/>
              <a:gd name="T80" fmla="*/ 600116 w 606244"/>
              <a:gd name="T81" fmla="*/ 600116 w 606244"/>
              <a:gd name="T82" fmla="*/ 600116 w 606244"/>
              <a:gd name="T83"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3" h="2245">
                <a:moveTo>
                  <a:pt x="1617" y="0"/>
                </a:moveTo>
                <a:lnTo>
                  <a:pt x="100" y="0"/>
                </a:lnTo>
                <a:cubicBezTo>
                  <a:pt x="45" y="0"/>
                  <a:pt x="0" y="45"/>
                  <a:pt x="0" y="100"/>
                </a:cubicBezTo>
                <a:lnTo>
                  <a:pt x="0" y="2145"/>
                </a:lnTo>
                <a:cubicBezTo>
                  <a:pt x="0" y="2200"/>
                  <a:pt x="45" y="2245"/>
                  <a:pt x="100" y="2245"/>
                </a:cubicBezTo>
                <a:lnTo>
                  <a:pt x="1617" y="2245"/>
                </a:lnTo>
                <a:cubicBezTo>
                  <a:pt x="1672" y="2245"/>
                  <a:pt x="1717" y="2200"/>
                  <a:pt x="1717" y="2145"/>
                </a:cubicBezTo>
                <a:lnTo>
                  <a:pt x="1717" y="100"/>
                </a:lnTo>
                <a:cubicBezTo>
                  <a:pt x="1717" y="45"/>
                  <a:pt x="1672" y="0"/>
                  <a:pt x="1617" y="0"/>
                </a:cubicBezTo>
                <a:close/>
                <a:moveTo>
                  <a:pt x="1334" y="1519"/>
                </a:moveTo>
                <a:lnTo>
                  <a:pt x="383" y="1519"/>
                </a:lnTo>
                <a:cubicBezTo>
                  <a:pt x="328" y="1519"/>
                  <a:pt x="283" y="1474"/>
                  <a:pt x="283" y="1419"/>
                </a:cubicBezTo>
                <a:cubicBezTo>
                  <a:pt x="283" y="1363"/>
                  <a:pt x="328" y="1319"/>
                  <a:pt x="383" y="1319"/>
                </a:cubicBezTo>
                <a:lnTo>
                  <a:pt x="1334" y="1319"/>
                </a:lnTo>
                <a:cubicBezTo>
                  <a:pt x="1389" y="1319"/>
                  <a:pt x="1434" y="1363"/>
                  <a:pt x="1434" y="1419"/>
                </a:cubicBezTo>
                <a:cubicBezTo>
                  <a:pt x="1434" y="1474"/>
                  <a:pt x="1389" y="1519"/>
                  <a:pt x="1334" y="1519"/>
                </a:cubicBezTo>
                <a:close/>
                <a:moveTo>
                  <a:pt x="1334" y="955"/>
                </a:moveTo>
                <a:lnTo>
                  <a:pt x="383" y="955"/>
                </a:lnTo>
                <a:cubicBezTo>
                  <a:pt x="328" y="955"/>
                  <a:pt x="283" y="911"/>
                  <a:pt x="283" y="855"/>
                </a:cubicBezTo>
                <a:cubicBezTo>
                  <a:pt x="283" y="800"/>
                  <a:pt x="328" y="755"/>
                  <a:pt x="383" y="755"/>
                </a:cubicBezTo>
                <a:lnTo>
                  <a:pt x="1334" y="755"/>
                </a:lnTo>
                <a:cubicBezTo>
                  <a:pt x="1389" y="755"/>
                  <a:pt x="1434" y="800"/>
                  <a:pt x="1434" y="855"/>
                </a:cubicBezTo>
                <a:cubicBezTo>
                  <a:pt x="1434" y="911"/>
                  <a:pt x="1389" y="955"/>
                  <a:pt x="1334" y="955"/>
                </a:cubicBezTo>
                <a:close/>
                <a:moveTo>
                  <a:pt x="1334" y="519"/>
                </a:moveTo>
                <a:lnTo>
                  <a:pt x="383" y="519"/>
                </a:lnTo>
                <a:cubicBezTo>
                  <a:pt x="328" y="519"/>
                  <a:pt x="283" y="474"/>
                  <a:pt x="283" y="419"/>
                </a:cubicBezTo>
                <a:cubicBezTo>
                  <a:pt x="283" y="363"/>
                  <a:pt x="328" y="319"/>
                  <a:pt x="383" y="319"/>
                </a:cubicBezTo>
                <a:lnTo>
                  <a:pt x="1334" y="319"/>
                </a:lnTo>
                <a:cubicBezTo>
                  <a:pt x="1389" y="319"/>
                  <a:pt x="1434" y="363"/>
                  <a:pt x="1434" y="419"/>
                </a:cubicBezTo>
                <a:cubicBezTo>
                  <a:pt x="1434" y="474"/>
                  <a:pt x="1389" y="519"/>
                  <a:pt x="1334" y="519"/>
                </a:cubicBezTo>
                <a:close/>
                <a:moveTo>
                  <a:pt x="2302" y="462"/>
                </a:moveTo>
                <a:lnTo>
                  <a:pt x="2302" y="2093"/>
                </a:lnTo>
                <a:cubicBezTo>
                  <a:pt x="2302" y="2148"/>
                  <a:pt x="2258" y="2193"/>
                  <a:pt x="2202" y="2193"/>
                </a:cubicBezTo>
                <a:lnTo>
                  <a:pt x="2032" y="2193"/>
                </a:lnTo>
                <a:cubicBezTo>
                  <a:pt x="1977" y="2193"/>
                  <a:pt x="1932" y="2148"/>
                  <a:pt x="1932" y="2093"/>
                </a:cubicBezTo>
                <a:lnTo>
                  <a:pt x="1932" y="462"/>
                </a:lnTo>
                <a:cubicBezTo>
                  <a:pt x="1932" y="453"/>
                  <a:pt x="1933" y="443"/>
                  <a:pt x="1935" y="433"/>
                </a:cubicBezTo>
                <a:lnTo>
                  <a:pt x="2020" y="78"/>
                </a:lnTo>
                <a:cubicBezTo>
                  <a:pt x="2031" y="33"/>
                  <a:pt x="2071" y="2"/>
                  <a:pt x="2117" y="2"/>
                </a:cubicBezTo>
                <a:cubicBezTo>
                  <a:pt x="2164" y="2"/>
                  <a:pt x="2204" y="33"/>
                  <a:pt x="2215" y="78"/>
                </a:cubicBezTo>
                <a:lnTo>
                  <a:pt x="2300" y="433"/>
                </a:lnTo>
                <a:cubicBezTo>
                  <a:pt x="2302" y="443"/>
                  <a:pt x="2303" y="453"/>
                  <a:pt x="2302" y="4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组合 26"/>
          <p:cNvGrpSpPr/>
          <p:nvPr/>
        </p:nvGrpSpPr>
        <p:grpSpPr>
          <a:xfrm>
            <a:off x="262416" y="817343"/>
            <a:ext cx="11546923" cy="5699876"/>
            <a:chOff x="913962" y="1348540"/>
            <a:chExt cx="11546923" cy="5509199"/>
          </a:xfrm>
        </p:grpSpPr>
        <p:grpSp>
          <p:nvGrpSpPr>
            <p:cNvPr id="29" name="组合 28"/>
            <p:cNvGrpSpPr/>
            <p:nvPr/>
          </p:nvGrpSpPr>
          <p:grpSpPr>
            <a:xfrm>
              <a:off x="913962" y="1348540"/>
              <a:ext cx="11546923" cy="5509199"/>
              <a:chOff x="987857" y="1581444"/>
              <a:chExt cx="11546923" cy="5509199"/>
            </a:xfrm>
          </p:grpSpPr>
          <p:sp>
            <p:nvSpPr>
              <p:cNvPr id="30" name="矩形: 圆角 29"/>
              <p:cNvSpPr/>
              <p:nvPr/>
            </p:nvSpPr>
            <p:spPr>
              <a:xfrm>
                <a:off x="987857" y="1581444"/>
                <a:ext cx="11546923" cy="5509199"/>
              </a:xfrm>
              <a:prstGeom prst="roundRect">
                <a:avLst>
                  <a:gd name="adj" fmla="val 3231"/>
                </a:avLst>
              </a:prstGeom>
              <a:solidFill>
                <a:schemeClr val="bg1"/>
              </a:solidFill>
              <a:ln>
                <a:noFill/>
              </a:ln>
              <a:effectLst>
                <a:outerShdw blurRad="254000" sx="102000" sy="102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1" name="任意多边形: 形状 30"/>
              <p:cNvSpPr/>
              <p:nvPr/>
            </p:nvSpPr>
            <p:spPr>
              <a:xfrm>
                <a:off x="995740" y="1581444"/>
                <a:ext cx="331825" cy="423363"/>
              </a:xfrm>
              <a:custGeom>
                <a:avLst/>
                <a:gdLst>
                  <a:gd name="connsiteX0" fmla="*/ 0 w 589280"/>
                  <a:gd name="connsiteY0" fmla="*/ 0 h 751840"/>
                  <a:gd name="connsiteX1" fmla="*/ 589280 w 589280"/>
                  <a:gd name="connsiteY1" fmla="*/ 0 h 751840"/>
                  <a:gd name="connsiteX2" fmla="*/ 589280 w 589280"/>
                  <a:gd name="connsiteY2" fmla="*/ 751840 h 751840"/>
                  <a:gd name="connsiteX3" fmla="*/ 586083 w 589280"/>
                  <a:gd name="connsiteY3" fmla="*/ 751840 h 751840"/>
                  <a:gd name="connsiteX4" fmla="*/ 294641 w 589280"/>
                  <a:gd name="connsiteY4" fmla="*/ 452120 h 751840"/>
                  <a:gd name="connsiteX5" fmla="*/ 3199 w 589280"/>
                  <a:gd name="connsiteY5" fmla="*/ 751840 h 751840"/>
                  <a:gd name="connsiteX6" fmla="*/ 0 w 589280"/>
                  <a:gd name="connsiteY6" fmla="*/ 751840 h 75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9280" h="751840">
                    <a:moveTo>
                      <a:pt x="0" y="0"/>
                    </a:moveTo>
                    <a:lnTo>
                      <a:pt x="589280" y="0"/>
                    </a:lnTo>
                    <a:lnTo>
                      <a:pt x="589280" y="751840"/>
                    </a:lnTo>
                    <a:lnTo>
                      <a:pt x="586083" y="751840"/>
                    </a:lnTo>
                    <a:lnTo>
                      <a:pt x="294641" y="452120"/>
                    </a:lnTo>
                    <a:lnTo>
                      <a:pt x="3199" y="751840"/>
                    </a:lnTo>
                    <a:lnTo>
                      <a:pt x="0" y="7518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grpSp>
        <p:sp>
          <p:nvSpPr>
            <p:cNvPr id="35" name="矩形 34"/>
            <p:cNvSpPr/>
            <p:nvPr/>
          </p:nvSpPr>
          <p:spPr>
            <a:xfrm>
              <a:off x="1285209" y="1413437"/>
              <a:ext cx="10168255" cy="362792"/>
            </a:xfrm>
            <a:prstGeom prst="rect">
              <a:avLst/>
            </a:prstGeom>
          </p:spPr>
          <p:txBody>
            <a:bodyPr wrap="square">
              <a:spAutoFit/>
            </a:bodyPr>
            <a:lstStyle/>
            <a:p>
              <a:pPr>
                <a:lnSpc>
                  <a:spcPct val="120000"/>
                </a:lnSpc>
              </a:pPr>
              <a:endParaRPr lang="zh-CN" altLang="en-US" sz="1600" spc="150" dirty="0">
                <a:solidFill>
                  <a:schemeClr val="bg2">
                    <a:lumMod val="25000"/>
                  </a:schemeClr>
                </a:solidFill>
              </a:endParaRPr>
            </a:p>
          </p:txBody>
        </p:sp>
      </p:grpSp>
      <p:sp>
        <p:nvSpPr>
          <p:cNvPr id="4" name="文本框 3">
            <a:extLst>
              <a:ext uri="{FF2B5EF4-FFF2-40B4-BE49-F238E27FC236}">
                <a16:creationId xmlns:a16="http://schemas.microsoft.com/office/drawing/2014/main" id="{DAEC3E2F-3D5C-3662-455F-FB2730DC9FFA}"/>
              </a:ext>
            </a:extLst>
          </p:cNvPr>
          <p:cNvSpPr txBox="1"/>
          <p:nvPr/>
        </p:nvSpPr>
        <p:spPr>
          <a:xfrm>
            <a:off x="551649" y="971521"/>
            <a:ext cx="11273459" cy="5509200"/>
          </a:xfrm>
          <a:prstGeom prst="rect">
            <a:avLst/>
          </a:prstGeom>
          <a:noFill/>
        </p:spPr>
        <p:txBody>
          <a:bodyPr wrap="square">
            <a:spAutoFit/>
          </a:bodyPr>
          <a:lstStyle/>
          <a:p>
            <a:pPr algn="just"/>
            <a:r>
              <a:rPr lang="en-US" altLang="zh-CN" sz="1100" dirty="0"/>
              <a:t>[1] </a:t>
            </a:r>
            <a:r>
              <a:rPr lang="en-US" altLang="zh-CN" sz="1100" dirty="0" err="1"/>
              <a:t>Shilong</a:t>
            </a:r>
            <a:r>
              <a:rPr lang="en-US" altLang="zh-CN" sz="1100" dirty="0"/>
              <a:t> Liu, </a:t>
            </a:r>
            <a:r>
              <a:rPr lang="en-US" altLang="zh-CN" sz="1100" dirty="0" err="1"/>
              <a:t>Zhaoyang</a:t>
            </a:r>
            <a:r>
              <a:rPr lang="en-US" altLang="zh-CN" sz="1100" dirty="0"/>
              <a:t> Zeng, Tianhe Ren, Feng Li, Hao Zhang, Jie Yang, </a:t>
            </a:r>
            <a:r>
              <a:rPr lang="en-US" altLang="zh-CN" sz="1100" dirty="0" err="1"/>
              <a:t>Chunyuan</a:t>
            </a:r>
            <a:r>
              <a:rPr lang="en-US" altLang="zh-CN" sz="1100" dirty="0"/>
              <a:t> Li, </a:t>
            </a:r>
            <a:r>
              <a:rPr lang="en-US" altLang="zh-CN" sz="1100" dirty="0" err="1"/>
              <a:t>Jianwei</a:t>
            </a:r>
            <a:r>
              <a:rPr lang="en-US" altLang="zh-CN" sz="1100" dirty="0"/>
              <a:t> Yang, Hang Su, Jun Zhu and Lei Zhang. Grounding DINO: Marrying        DINO with Grounded Pre-Training for Open-Set Object Detection. </a:t>
            </a:r>
            <a:r>
              <a:rPr lang="en-US" altLang="zh-CN" sz="1100" dirty="0" err="1"/>
              <a:t>arXiv</a:t>
            </a:r>
            <a:r>
              <a:rPr lang="en-US" altLang="zh-CN" sz="1100" dirty="0"/>
              <a:t> preprint. 2023,  arXiv:2303.05499.</a:t>
            </a:r>
          </a:p>
          <a:p>
            <a:pPr algn="just"/>
            <a:r>
              <a:rPr lang="en-US" altLang="zh-CN" sz="1100" dirty="0"/>
              <a:t>[2] A. Simonelli, S. R. </a:t>
            </a:r>
            <a:r>
              <a:rPr lang="en-US" altLang="zh-CN" sz="1100" dirty="0" err="1"/>
              <a:t>Bulo</a:t>
            </a:r>
            <a:r>
              <a:rPr lang="en-US" altLang="zh-CN" sz="1100" dirty="0"/>
              <a:t>, L. </a:t>
            </a:r>
            <a:r>
              <a:rPr lang="en-US" altLang="zh-CN" sz="1100" dirty="0" err="1"/>
              <a:t>Porzi</a:t>
            </a:r>
            <a:r>
              <a:rPr lang="en-US" altLang="zh-CN" sz="1100" dirty="0"/>
              <a:t>, M. L. Antequera and P. </a:t>
            </a:r>
            <a:r>
              <a:rPr lang="en-US" altLang="zh-CN" sz="1100" dirty="0" err="1"/>
              <a:t>Kontschieder</a:t>
            </a:r>
            <a:r>
              <a:rPr lang="en-US" altLang="zh-CN" sz="1100" dirty="0"/>
              <a:t>. Disentangling monocular 3d object detection: From single to multi-class recognition. IEEE Transactions on Pattern Analysis and Machine Intelligence, 2020.</a:t>
            </a:r>
          </a:p>
          <a:p>
            <a:pPr algn="just"/>
            <a:r>
              <a:rPr lang="en-US" altLang="zh-CN" sz="1100" dirty="0"/>
              <a:t>[3] </a:t>
            </a:r>
            <a:r>
              <a:rPr lang="en-US" altLang="zh-CN" sz="1100" dirty="0" err="1"/>
              <a:t>Rukhovich</a:t>
            </a:r>
            <a:r>
              <a:rPr lang="en-US" altLang="zh-CN" sz="1100" dirty="0"/>
              <a:t>, Danila and Vorontsova, Anna and </a:t>
            </a:r>
            <a:r>
              <a:rPr lang="en-US" altLang="zh-CN" sz="1100" dirty="0" err="1"/>
              <a:t>Konushin</a:t>
            </a:r>
            <a:r>
              <a:rPr lang="en-US" altLang="zh-CN" sz="1100" dirty="0"/>
              <a:t>, Anton. </a:t>
            </a:r>
            <a:r>
              <a:rPr lang="en-US" altLang="zh-CN" sz="1100" dirty="0" err="1"/>
              <a:t>Imvoxelnet</a:t>
            </a:r>
            <a:r>
              <a:rPr lang="en-US" altLang="zh-CN" sz="1100" dirty="0"/>
              <a:t>: Image to voxels projection for monocular and multi-view general-purpose 3d object detection. In Proceedings of the IEEE/CVF Winter Conference on Applications of Computer Vision. 2022, pages 2397-2406.</a:t>
            </a:r>
          </a:p>
          <a:p>
            <a:pPr algn="just"/>
            <a:r>
              <a:rPr lang="en-US" altLang="zh-CN" sz="1100" dirty="0"/>
              <a:t>[4] Z. </a:t>
            </a:r>
            <a:r>
              <a:rPr lang="en-US" altLang="zh-CN" sz="1100" dirty="0" err="1"/>
              <a:t>Murez</a:t>
            </a:r>
            <a:r>
              <a:rPr lang="en-US" altLang="zh-CN" sz="1100" dirty="0"/>
              <a:t>, T. van As, J. </a:t>
            </a:r>
            <a:r>
              <a:rPr lang="en-US" altLang="zh-CN" sz="1100" dirty="0" err="1"/>
              <a:t>Bartolozzi</a:t>
            </a:r>
            <a:r>
              <a:rPr lang="en-US" altLang="zh-CN" sz="1100" dirty="0"/>
              <a:t>, A. Sinha, V. </a:t>
            </a:r>
            <a:r>
              <a:rPr lang="en-US" altLang="zh-CN" sz="1100" dirty="0" err="1"/>
              <a:t>Badrinarayanan</a:t>
            </a:r>
            <a:r>
              <a:rPr lang="en-US" altLang="zh-CN" sz="1100" dirty="0"/>
              <a:t> and A. </a:t>
            </a:r>
            <a:r>
              <a:rPr lang="en-US" altLang="zh-CN" sz="1100" dirty="0" err="1"/>
              <a:t>Rabinovich</a:t>
            </a:r>
            <a:r>
              <a:rPr lang="en-US" altLang="zh-CN" sz="1100" dirty="0"/>
              <a:t>. Atlas: End-to-end 3d scene reconstruction from posed images. </a:t>
            </a:r>
            <a:r>
              <a:rPr lang="en-US" altLang="zh-CN" sz="1100" dirty="0" err="1"/>
              <a:t>arXiv</a:t>
            </a:r>
            <a:r>
              <a:rPr lang="en-US" altLang="zh-CN" sz="1100" dirty="0"/>
              <a:t> preprint. 2020, arXiv:2003.10432.</a:t>
            </a:r>
          </a:p>
          <a:p>
            <a:pPr algn="just"/>
            <a:r>
              <a:rPr lang="en-US" altLang="zh-CN" sz="1100" dirty="0"/>
              <a:t>[5] Chen, Dian and Li, Jie and </a:t>
            </a:r>
            <a:r>
              <a:rPr lang="en-US" altLang="zh-CN" sz="1100" dirty="0" err="1"/>
              <a:t>Guizilini</a:t>
            </a:r>
            <a:r>
              <a:rPr lang="en-US" altLang="zh-CN" sz="1100" dirty="0"/>
              <a:t>, Vitor and </a:t>
            </a:r>
            <a:r>
              <a:rPr lang="en-US" altLang="zh-CN" sz="1100" dirty="0" err="1"/>
              <a:t>Ambrus</a:t>
            </a:r>
            <a:r>
              <a:rPr lang="en-US" altLang="zh-CN" sz="1100" dirty="0"/>
              <a:t>, </a:t>
            </a:r>
            <a:r>
              <a:rPr lang="en-US" altLang="zh-CN" sz="1100" dirty="0" err="1"/>
              <a:t>Rares</a:t>
            </a:r>
            <a:r>
              <a:rPr lang="en-US" altLang="zh-CN" sz="1100" dirty="0"/>
              <a:t> and </a:t>
            </a:r>
            <a:r>
              <a:rPr lang="en-US" altLang="zh-CN" sz="1100" dirty="0" err="1"/>
              <a:t>Gaidon</a:t>
            </a:r>
            <a:r>
              <a:rPr lang="en-US" altLang="zh-CN" sz="1100" dirty="0"/>
              <a:t>, Adrien. Viewpoint Equivariance for Multi-View 3D Object Detection. </a:t>
            </a:r>
            <a:r>
              <a:rPr lang="en-US" altLang="zh-CN" sz="1100" dirty="0" err="1"/>
              <a:t>arXiv</a:t>
            </a:r>
            <a:r>
              <a:rPr lang="en-US" altLang="zh-CN" sz="1100" dirty="0"/>
              <a:t> preprint. 2023, arXiv:2303.14548.</a:t>
            </a:r>
          </a:p>
          <a:p>
            <a:pPr algn="just"/>
            <a:r>
              <a:rPr lang="en-US" altLang="zh-CN" sz="1100" dirty="0"/>
              <a:t>[6] C. R. Qi, X. Chen, O. Litany, and L. J. </a:t>
            </a:r>
            <a:r>
              <a:rPr lang="en-US" altLang="zh-CN" sz="1100" dirty="0" err="1"/>
              <a:t>Guibas</a:t>
            </a:r>
            <a:r>
              <a:rPr lang="en-US" altLang="zh-CN" sz="1100" dirty="0"/>
              <a:t>. </a:t>
            </a:r>
            <a:r>
              <a:rPr lang="en-US" altLang="zh-CN" sz="1100" dirty="0" err="1"/>
              <a:t>Imvotenet</a:t>
            </a:r>
            <a:r>
              <a:rPr lang="en-US" altLang="zh-CN" sz="1100" dirty="0"/>
              <a:t>: Boosting 3d object detection in point clouds with image votes. In Proceedings of the IEEE/CVF conference on computer vision and pattern recognition. 2020, pages 4404-4413.</a:t>
            </a:r>
          </a:p>
          <a:p>
            <a:pPr algn="just"/>
            <a:r>
              <a:rPr lang="en-US" altLang="zh-CN" sz="1100" dirty="0"/>
              <a:t>[7] Z. Zhang, B. Sun, H. Yang, and Q. Huang. H3dnet: 3d object detection using hybrid geometric primitives. In European Conference on Computer Vision. Springer. 2020, pages 311-329.</a:t>
            </a:r>
          </a:p>
          <a:p>
            <a:pPr algn="just"/>
            <a:r>
              <a:rPr lang="en-US" altLang="zh-CN" sz="1100" dirty="0"/>
              <a:t>[8] </a:t>
            </a:r>
            <a:r>
              <a:rPr lang="en-US" altLang="zh-CN" sz="1100" dirty="0" err="1"/>
              <a:t>Zechen</a:t>
            </a:r>
            <a:r>
              <a:rPr lang="en-US" altLang="zh-CN" sz="1100" dirty="0"/>
              <a:t> Liu and </a:t>
            </a:r>
            <a:r>
              <a:rPr lang="en-US" altLang="zh-CN" sz="1100" dirty="0" err="1"/>
              <a:t>Zizhang</a:t>
            </a:r>
            <a:r>
              <a:rPr lang="en-US" altLang="zh-CN" sz="1100" dirty="0"/>
              <a:t> Wu and Roland T\'</a:t>
            </a:r>
            <a:r>
              <a:rPr lang="en-US" altLang="zh-CN" sz="1100" dirty="0" err="1"/>
              <a:t>oth</a:t>
            </a:r>
            <a:r>
              <a:rPr lang="en-US" altLang="zh-CN" sz="1100" dirty="0"/>
              <a:t>. SMOKE: Single-Stage Monocular 3D Object Detection via </a:t>
            </a:r>
            <a:r>
              <a:rPr lang="en-US" altLang="zh-CN" sz="1100" dirty="0" err="1"/>
              <a:t>Keypoint</a:t>
            </a:r>
            <a:r>
              <a:rPr lang="en-US" altLang="zh-CN" sz="1100" dirty="0"/>
              <a:t> Estimation. </a:t>
            </a:r>
            <a:r>
              <a:rPr lang="en-US" altLang="zh-CN" sz="1100" dirty="0" err="1"/>
              <a:t>arXiv</a:t>
            </a:r>
            <a:r>
              <a:rPr lang="en-US" altLang="zh-CN" sz="1100" dirty="0"/>
              <a:t> preprint. 2020, arXiv:2002.10111.</a:t>
            </a:r>
          </a:p>
          <a:p>
            <a:pPr algn="just"/>
            <a:r>
              <a:rPr lang="en-US" altLang="zh-CN" sz="1100" dirty="0"/>
              <a:t>[9] T. Wang, X. Zhu, J. Pang, and D. Lin. FCOS3D: Fully convolutional one-stage monocular 3d object detection. In IEEE International Conference on Computer Vision Workshops, 2021.</a:t>
            </a:r>
          </a:p>
          <a:p>
            <a:pPr algn="just"/>
            <a:r>
              <a:rPr lang="en-US" altLang="zh-CN" sz="1100" dirty="0"/>
              <a:t>[10] Zhang, </a:t>
            </a:r>
            <a:r>
              <a:rPr lang="en-US" altLang="zh-CN" sz="1100" dirty="0" err="1"/>
              <a:t>Yunpeng</a:t>
            </a:r>
            <a:r>
              <a:rPr lang="en-US" altLang="zh-CN" sz="1100" dirty="0"/>
              <a:t> and Lu, </a:t>
            </a:r>
            <a:r>
              <a:rPr lang="en-US" altLang="zh-CN" sz="1100" dirty="0" err="1"/>
              <a:t>Jiwen</a:t>
            </a:r>
            <a:r>
              <a:rPr lang="en-US" altLang="zh-CN" sz="1100" dirty="0"/>
              <a:t> and Zhou, Jie. Objects Are Different: Flexible Monocular 3D Object Detection. In Proceedings of the IEEE/CVF Conference on Computer Vision and Pattern Recognition (CVPR). 2021, pages 3289-3298.</a:t>
            </a:r>
          </a:p>
          <a:p>
            <a:pPr algn="just"/>
            <a:r>
              <a:rPr lang="en-US" altLang="zh-CN" sz="1100" dirty="0"/>
              <a:t>[11] Y. </a:t>
            </a:r>
            <a:r>
              <a:rPr lang="en-US" altLang="zh-CN" sz="1100" dirty="0" err="1"/>
              <a:t>Nie</a:t>
            </a:r>
            <a:r>
              <a:rPr lang="en-US" altLang="zh-CN" sz="1100" dirty="0"/>
              <a:t>, X. Han, S. Guo, Y. Zheng, J. Chang, and J. J. Zhang. Total3dunderstanding: Joint layout, object pose and mesh reconstruction for indoor scenes from a single image. In Proceedings of the IEEE/CVF Conference on Computer Vision and Pattern Recognition. 2020, pages 55-64.</a:t>
            </a:r>
          </a:p>
          <a:p>
            <a:pPr algn="just"/>
            <a:r>
              <a:rPr lang="en-US" altLang="zh-CN" sz="1100" dirty="0"/>
              <a:t>[12] Y. Wang, V. </a:t>
            </a:r>
            <a:r>
              <a:rPr lang="en-US" altLang="zh-CN" sz="1100" dirty="0" err="1"/>
              <a:t>Guizilini</a:t>
            </a:r>
            <a:r>
              <a:rPr lang="en-US" altLang="zh-CN" sz="1100" dirty="0"/>
              <a:t>, T. Zhang, Y. Wang, H. Zhao and J. Solomon. DETR3D: 3D Object Detection from Multi-view Images via 3D-to-2D Queries. In Conference on Robot Learning, 2021.</a:t>
            </a:r>
          </a:p>
          <a:p>
            <a:pPr algn="just"/>
            <a:r>
              <a:rPr lang="en-US" altLang="zh-CN" sz="1100" dirty="0"/>
              <a:t>[13] Krishan Rana, Jesse Haviland, Sourav Garg, Jad Abou-Chakra, Ian Reid and Niko </a:t>
            </a:r>
            <a:r>
              <a:rPr lang="en-US" altLang="zh-CN" sz="1100" dirty="0" err="1"/>
              <a:t>Suenderhauf</a:t>
            </a:r>
            <a:r>
              <a:rPr lang="en-US" altLang="zh-CN" sz="1100" dirty="0"/>
              <a:t>. </a:t>
            </a:r>
            <a:r>
              <a:rPr lang="en-US" altLang="zh-CN" sz="1100" dirty="0" err="1"/>
              <a:t>SayPlan</a:t>
            </a:r>
            <a:r>
              <a:rPr lang="en-US" altLang="zh-CN" sz="1100" dirty="0"/>
              <a:t>: Grounding Large Language Models using 3D Scene Graphs for Scalable Task Planning. 7th Annual Conference on Robot Learning, 2023.</a:t>
            </a:r>
          </a:p>
          <a:p>
            <a:pPr algn="just"/>
            <a:r>
              <a:rPr lang="en-US" altLang="zh-CN" sz="1100" dirty="0"/>
              <a:t>[14] Z. </a:t>
            </a:r>
            <a:r>
              <a:rPr lang="en-US" altLang="zh-CN" sz="1100" dirty="0" err="1"/>
              <a:t>Murez</a:t>
            </a:r>
            <a:r>
              <a:rPr lang="en-US" altLang="zh-CN" sz="1100" dirty="0"/>
              <a:t>, T. van As, J. </a:t>
            </a:r>
            <a:r>
              <a:rPr lang="en-US" altLang="zh-CN" sz="1100" dirty="0" err="1"/>
              <a:t>Bartolozzi</a:t>
            </a:r>
            <a:r>
              <a:rPr lang="en-US" altLang="zh-CN" sz="1100" dirty="0"/>
              <a:t>, A. Sinha, V. </a:t>
            </a:r>
            <a:r>
              <a:rPr lang="en-US" altLang="zh-CN" sz="1100" dirty="0" err="1"/>
              <a:t>Badrinarayanan</a:t>
            </a:r>
            <a:r>
              <a:rPr lang="en-US" altLang="zh-CN" sz="1100" dirty="0"/>
              <a:t> and A. </a:t>
            </a:r>
            <a:r>
              <a:rPr lang="en-US" altLang="zh-CN" sz="1100" dirty="0" err="1"/>
              <a:t>Rabinovich</a:t>
            </a:r>
            <a:r>
              <a:rPr lang="en-US" altLang="zh-CN" sz="1100" dirty="0"/>
              <a:t>. Atlas: End-to-end 3d scene reconstruction from posed images. </a:t>
            </a:r>
            <a:r>
              <a:rPr lang="en-US" altLang="zh-CN" sz="1100" dirty="0" err="1"/>
              <a:t>arXiv</a:t>
            </a:r>
            <a:r>
              <a:rPr lang="en-US" altLang="zh-CN" sz="1100" dirty="0"/>
              <a:t> preprint. 2020, arXiv:2003.10432.</a:t>
            </a:r>
          </a:p>
          <a:p>
            <a:pPr algn="just"/>
            <a:r>
              <a:rPr lang="en-US" altLang="zh-CN" sz="1100" dirty="0"/>
              <a:t>[15] S. Zhang, C. Chi, Y. Yao, Z. Lei and S. Z. Li. Bridging the gap between anchor-based and anchor-free detection via adaptive training sample selection. In Proceedings of the IEEE/CVF conference on computer vision and pattern recognition. 2020, pages 9759-9768.</a:t>
            </a:r>
          </a:p>
          <a:p>
            <a:pPr algn="just"/>
            <a:r>
              <a:rPr lang="en-US" altLang="zh-CN" sz="1100" dirty="0"/>
              <a:t>[16] H. Caesar, V. </a:t>
            </a:r>
            <a:r>
              <a:rPr lang="en-US" altLang="zh-CN" sz="1100" dirty="0" err="1"/>
              <a:t>Bankiti</a:t>
            </a:r>
            <a:r>
              <a:rPr lang="en-US" altLang="zh-CN" sz="1100" dirty="0"/>
              <a:t>, A. H. Lang, S. Vora, V. E. Liong, Q. Xu, A. Krishnan, Y. Pan, G. </a:t>
            </a:r>
            <a:r>
              <a:rPr lang="en-US" altLang="zh-CN" sz="1100" dirty="0" err="1"/>
              <a:t>Baldan</a:t>
            </a:r>
            <a:r>
              <a:rPr lang="en-US" altLang="zh-CN" sz="1100" dirty="0"/>
              <a:t>, and O. </a:t>
            </a:r>
            <a:r>
              <a:rPr lang="en-US" altLang="zh-CN" sz="1100" dirty="0" err="1"/>
              <a:t>Beijbom</a:t>
            </a:r>
            <a:r>
              <a:rPr lang="en-US" altLang="zh-CN" sz="1100" dirty="0"/>
              <a:t>. </a:t>
            </a:r>
            <a:r>
              <a:rPr lang="en-US" altLang="zh-CN" sz="1100" dirty="0" err="1"/>
              <a:t>nuscenes</a:t>
            </a:r>
            <a:r>
              <a:rPr lang="en-US" altLang="zh-CN" sz="1100" dirty="0"/>
              <a:t>: A multimodal dataset for autonomous driving. In Proceedings of the IEEE/CVF conference on computer vision and pattern recognition. 2020, pages 11621-11631.</a:t>
            </a:r>
          </a:p>
        </p:txBody>
      </p:sp>
      <p:pic>
        <p:nvPicPr>
          <p:cNvPr id="7" name="图片 6">
            <a:extLst>
              <a:ext uri="{FF2B5EF4-FFF2-40B4-BE49-F238E27FC236}">
                <a16:creationId xmlns:a16="http://schemas.microsoft.com/office/drawing/2014/main" id="{54B52969-1156-5BCE-00C0-E264619632EB}"/>
              </a:ext>
            </a:extLst>
          </p:cNvPr>
          <p:cNvPicPr>
            <a:picLocks noChangeAspect="1"/>
          </p:cNvPicPr>
          <p:nvPr/>
        </p:nvPicPr>
        <p:blipFill>
          <a:blip r:embed="rId3"/>
          <a:stretch>
            <a:fillRect/>
          </a:stretch>
        </p:blipFill>
        <p:spPr>
          <a:xfrm>
            <a:off x="3499378" y="307824"/>
            <a:ext cx="1426588" cy="4938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flipV="1">
            <a:off x="0" y="5325201"/>
            <a:ext cx="2988000" cy="716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9204000" y="5325201"/>
            <a:ext cx="2988000" cy="7162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12215495" cy="3591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文本框 6"/>
          <p:cNvSpPr txBox="1"/>
          <p:nvPr/>
        </p:nvSpPr>
        <p:spPr>
          <a:xfrm>
            <a:off x="892971" y="1418158"/>
            <a:ext cx="10406054" cy="769441"/>
          </a:xfrm>
          <a:prstGeom prst="rect">
            <a:avLst/>
          </a:prstGeom>
          <a:noFill/>
        </p:spPr>
        <p:txBody>
          <a:bodyPr wrap="square" rtlCol="0">
            <a:spAutoFit/>
          </a:bodyPr>
          <a:lstStyle/>
          <a:p>
            <a:pPr algn="ctr"/>
            <a:r>
              <a:rPr lang="zh-CN" altLang="en-US" sz="4400" b="1" spc="300" dirty="0">
                <a:solidFill>
                  <a:schemeClr val="bg1"/>
                </a:solidFill>
                <a:latin typeface="+mj-ea"/>
                <a:ea typeface="+mj-ea"/>
                <a:cs typeface="+mn-ea"/>
                <a:sym typeface="+mn-lt"/>
              </a:rPr>
              <a:t>敬请老师批评指正！</a:t>
            </a:r>
          </a:p>
        </p:txBody>
      </p:sp>
      <p:sp>
        <p:nvSpPr>
          <p:cNvPr id="8" name="文本框 7"/>
          <p:cNvSpPr txBox="1"/>
          <p:nvPr/>
        </p:nvSpPr>
        <p:spPr>
          <a:xfrm>
            <a:off x="1932283" y="2374248"/>
            <a:ext cx="8327430" cy="394210"/>
          </a:xfrm>
          <a:prstGeom prst="rect">
            <a:avLst/>
          </a:prstGeom>
          <a:noFill/>
        </p:spPr>
        <p:txBody>
          <a:bodyPr wrap="square" rtlCol="0">
            <a:spAutoFit/>
          </a:bodyPr>
          <a:lstStyle/>
          <a:p>
            <a:pPr algn="ctr">
              <a:lnSpc>
                <a:spcPct val="120000"/>
              </a:lnSpc>
            </a:pPr>
            <a:r>
              <a:rPr lang="en-US" altLang="zh-CN" spc="300" dirty="0">
                <a:solidFill>
                  <a:schemeClr val="bg1"/>
                </a:solidFill>
                <a:latin typeface="Arial" panose="020B0604020202020204" pitchFamily="34" charset="0"/>
                <a:ea typeface="+mj-lt"/>
                <a:cs typeface="Arial" panose="020B0604020202020204" pitchFamily="34" charset="0"/>
                <a:sym typeface="+mn-lt"/>
              </a:rPr>
              <a:t>Thanks for Listening</a:t>
            </a:r>
            <a:r>
              <a:rPr lang="zh-CN" altLang="en-US" spc="300" dirty="0">
                <a:solidFill>
                  <a:schemeClr val="bg1"/>
                </a:solidFill>
                <a:latin typeface="Arial" panose="020B0604020202020204" pitchFamily="34" charset="0"/>
                <a:ea typeface="+mj-lt"/>
                <a:cs typeface="Arial" panose="020B0604020202020204" pitchFamily="34" charset="0"/>
                <a:sym typeface="+mn-lt"/>
              </a:rPr>
              <a:t>！</a:t>
            </a:r>
            <a:endParaRPr lang="en-US" altLang="zh-CN" spc="300" dirty="0">
              <a:solidFill>
                <a:schemeClr val="bg1"/>
              </a:solidFill>
              <a:latin typeface="Arial" panose="020B0604020202020204" pitchFamily="34" charset="0"/>
              <a:ea typeface="+mj-lt"/>
              <a:cs typeface="Arial" panose="020B0604020202020204" pitchFamily="34" charset="0"/>
              <a:sym typeface="+mn-lt"/>
            </a:endParaRPr>
          </a:p>
        </p:txBody>
      </p:sp>
      <p:sp>
        <p:nvSpPr>
          <p:cNvPr id="47" name="文本框 46"/>
          <p:cNvSpPr txBox="1"/>
          <p:nvPr/>
        </p:nvSpPr>
        <p:spPr>
          <a:xfrm>
            <a:off x="2295830" y="6043223"/>
            <a:ext cx="7600337" cy="338554"/>
          </a:xfrm>
          <a:prstGeom prst="rect">
            <a:avLst/>
          </a:prstGeom>
          <a:noFill/>
        </p:spPr>
        <p:txBody>
          <a:bodyPr wrap="square" rtlCol="0">
            <a:spAutoFit/>
          </a:bodyPr>
          <a:lstStyle/>
          <a:p>
            <a:pPr algn="dist"/>
            <a:r>
              <a:rPr lang="en-US" altLang="zh-CN" sz="1600" dirty="0">
                <a:solidFill>
                  <a:schemeClr val="tx1">
                    <a:lumMod val="85000"/>
                    <a:lumOff val="15000"/>
                  </a:schemeClr>
                </a:solidFill>
                <a:cs typeface="+mn-ea"/>
                <a:sym typeface="+mn-lt"/>
              </a:rPr>
              <a:t>|</a:t>
            </a:r>
            <a:r>
              <a:rPr lang="zh-CN" altLang="en-US" sz="1600" dirty="0">
                <a:solidFill>
                  <a:schemeClr val="tx1">
                    <a:lumMod val="85000"/>
                    <a:lumOff val="15000"/>
                  </a:schemeClr>
                </a:solidFill>
                <a:cs typeface="+mn-ea"/>
                <a:sym typeface="+mn-lt"/>
              </a:rPr>
              <a:t>学号：</a:t>
            </a:r>
            <a:r>
              <a:rPr lang="en-US" altLang="zh-CN" sz="1600" dirty="0">
                <a:solidFill>
                  <a:schemeClr val="tx1">
                    <a:lumMod val="85000"/>
                    <a:lumOff val="15000"/>
                  </a:schemeClr>
                </a:solidFill>
                <a:cs typeface="+mn-ea"/>
                <a:sym typeface="+mn-lt"/>
              </a:rPr>
              <a:t>7203610121</a:t>
            </a:r>
            <a:r>
              <a:rPr lang="zh-CN" altLang="en-US" sz="1600" dirty="0">
                <a:solidFill>
                  <a:schemeClr val="tx1">
                    <a:lumMod val="85000"/>
                    <a:lumOff val="15000"/>
                  </a:schemeClr>
                </a:solidFill>
                <a:cs typeface="+mn-ea"/>
                <a:sym typeface="+mn-lt"/>
              </a:rPr>
              <a:t> </a:t>
            </a:r>
            <a:r>
              <a:rPr lang="en-US" altLang="zh-CN" sz="1600" dirty="0">
                <a:solidFill>
                  <a:schemeClr val="tx1">
                    <a:lumMod val="85000"/>
                    <a:lumOff val="15000"/>
                  </a:schemeClr>
                </a:solidFill>
                <a:cs typeface="+mn-ea"/>
                <a:sym typeface="+mn-lt"/>
              </a:rPr>
              <a:t>|</a:t>
            </a:r>
            <a:r>
              <a:rPr lang="zh-CN" altLang="en-US" sz="1600" dirty="0">
                <a:solidFill>
                  <a:schemeClr val="tx1">
                    <a:lumMod val="85000"/>
                    <a:lumOff val="15000"/>
                  </a:schemeClr>
                </a:solidFill>
                <a:cs typeface="+mn-ea"/>
                <a:sym typeface="+mn-lt"/>
              </a:rPr>
              <a:t>学院：</a:t>
            </a:r>
            <a:r>
              <a:rPr lang="en-US" altLang="zh-CN" sz="1600" dirty="0">
                <a:solidFill>
                  <a:schemeClr val="tx1">
                    <a:lumMod val="85000"/>
                    <a:lumOff val="15000"/>
                  </a:schemeClr>
                </a:solidFill>
                <a:cs typeface="+mn-ea"/>
                <a:sym typeface="+mn-lt"/>
              </a:rPr>
              <a:t> </a:t>
            </a:r>
            <a:r>
              <a:rPr lang="zh-CN" altLang="en-US" sz="1600" dirty="0">
                <a:solidFill>
                  <a:schemeClr val="tx1">
                    <a:lumMod val="85000"/>
                    <a:lumOff val="15000"/>
                  </a:schemeClr>
                </a:solidFill>
                <a:cs typeface="+mn-ea"/>
                <a:sym typeface="+mn-lt"/>
              </a:rPr>
              <a:t>未来技术学院 </a:t>
            </a:r>
            <a:r>
              <a:rPr lang="en-US" altLang="zh-CN" sz="1600" dirty="0">
                <a:solidFill>
                  <a:schemeClr val="tx1">
                    <a:lumMod val="85000"/>
                    <a:lumOff val="15000"/>
                  </a:schemeClr>
                </a:solidFill>
                <a:cs typeface="+mn-ea"/>
                <a:sym typeface="+mn-lt"/>
              </a:rPr>
              <a:t>|</a:t>
            </a:r>
            <a:r>
              <a:rPr lang="zh-CN" altLang="en-US" sz="1600" dirty="0">
                <a:solidFill>
                  <a:schemeClr val="tx1">
                    <a:lumMod val="85000"/>
                    <a:lumOff val="15000"/>
                  </a:schemeClr>
                </a:solidFill>
                <a:cs typeface="+mn-ea"/>
                <a:sym typeface="+mn-lt"/>
              </a:rPr>
              <a:t>专业：人工智能（视听觉信息处理）</a:t>
            </a:r>
            <a:r>
              <a:rPr lang="en-US" altLang="zh-CN" sz="1600" dirty="0">
                <a:solidFill>
                  <a:schemeClr val="tx1">
                    <a:lumMod val="85000"/>
                    <a:lumOff val="15000"/>
                  </a:schemeClr>
                </a:solidFill>
                <a:cs typeface="+mn-ea"/>
                <a:sym typeface="+mn-lt"/>
              </a:rPr>
              <a:t>|</a:t>
            </a:r>
            <a:r>
              <a:rPr lang="zh-CN" altLang="en-US" sz="1600" dirty="0">
                <a:solidFill>
                  <a:schemeClr val="tx1">
                    <a:lumMod val="85000"/>
                    <a:lumOff val="15000"/>
                  </a:schemeClr>
                </a:solidFill>
                <a:cs typeface="+mn-ea"/>
                <a:sym typeface="+mn-lt"/>
              </a:rPr>
              <a:t> </a:t>
            </a:r>
          </a:p>
        </p:txBody>
      </p:sp>
      <p:sp>
        <p:nvSpPr>
          <p:cNvPr id="53" name="文本框 52"/>
          <p:cNvSpPr txBox="1"/>
          <p:nvPr/>
        </p:nvSpPr>
        <p:spPr>
          <a:xfrm>
            <a:off x="5640667" y="5088374"/>
            <a:ext cx="910662" cy="338554"/>
          </a:xfrm>
          <a:prstGeom prst="rect">
            <a:avLst/>
          </a:prstGeom>
          <a:noFill/>
        </p:spPr>
        <p:txBody>
          <a:bodyPr wrap="square" rtlCol="0">
            <a:spAutoFit/>
          </a:bodyPr>
          <a:lstStyle/>
          <a:p>
            <a:r>
              <a:rPr lang="zh-CN" altLang="en-US" sz="1600" spc="300" dirty="0">
                <a:solidFill>
                  <a:schemeClr val="tx1">
                    <a:lumMod val="85000"/>
                    <a:lumOff val="15000"/>
                  </a:schemeClr>
                </a:solidFill>
                <a:cs typeface="+mn-ea"/>
                <a:sym typeface="+mn-lt"/>
              </a:rPr>
              <a:t>刘天瑞</a:t>
            </a:r>
          </a:p>
        </p:txBody>
      </p:sp>
      <p:sp>
        <p:nvSpPr>
          <p:cNvPr id="54" name="iconfont-1187-868307"/>
          <p:cNvSpPr>
            <a:spLocks noChangeAspect="1"/>
          </p:cNvSpPr>
          <p:nvPr/>
        </p:nvSpPr>
        <p:spPr bwMode="auto">
          <a:xfrm>
            <a:off x="5406881" y="5082807"/>
            <a:ext cx="299157" cy="318572"/>
          </a:xfrm>
          <a:custGeom>
            <a:avLst/>
            <a:gdLst>
              <a:gd name="connsiteX0" fmla="*/ 259627 w 568475"/>
              <a:gd name="connsiteY0" fmla="*/ 574975 h 605368"/>
              <a:gd name="connsiteX1" fmla="*/ 257135 w 568475"/>
              <a:gd name="connsiteY1" fmla="*/ 587594 h 605368"/>
              <a:gd name="connsiteX2" fmla="*/ 272266 w 568475"/>
              <a:gd name="connsiteY2" fmla="*/ 587594 h 605368"/>
              <a:gd name="connsiteX3" fmla="*/ 267549 w 568475"/>
              <a:gd name="connsiteY3" fmla="*/ 535518 h 605368"/>
              <a:gd name="connsiteX4" fmla="*/ 263900 w 568475"/>
              <a:gd name="connsiteY4" fmla="*/ 554002 h 605368"/>
              <a:gd name="connsiteX5" fmla="*/ 297455 w 568475"/>
              <a:gd name="connsiteY5" fmla="*/ 587594 h 605368"/>
              <a:gd name="connsiteX6" fmla="*/ 311339 w 568475"/>
              <a:gd name="connsiteY6" fmla="*/ 587594 h 605368"/>
              <a:gd name="connsiteX7" fmla="*/ 309292 w 568475"/>
              <a:gd name="connsiteY7" fmla="*/ 577108 h 605368"/>
              <a:gd name="connsiteX8" fmla="*/ 272622 w 568475"/>
              <a:gd name="connsiteY8" fmla="*/ 510457 h 605368"/>
              <a:gd name="connsiteX9" fmla="*/ 271732 w 568475"/>
              <a:gd name="connsiteY9" fmla="*/ 514545 h 605368"/>
              <a:gd name="connsiteX10" fmla="*/ 302973 w 568475"/>
              <a:gd name="connsiteY10" fmla="*/ 545738 h 605368"/>
              <a:gd name="connsiteX11" fmla="*/ 295941 w 568475"/>
              <a:gd name="connsiteY11" fmla="*/ 510457 h 605368"/>
              <a:gd name="connsiteX12" fmla="*/ 293716 w 568475"/>
              <a:gd name="connsiteY12" fmla="*/ 510546 h 605368"/>
              <a:gd name="connsiteX13" fmla="*/ 274758 w 568475"/>
              <a:gd name="connsiteY13" fmla="*/ 510546 h 605368"/>
              <a:gd name="connsiteX14" fmla="*/ 272622 w 568475"/>
              <a:gd name="connsiteY14" fmla="*/ 510457 h 605368"/>
              <a:gd name="connsiteX15" fmla="*/ 275648 w 568475"/>
              <a:gd name="connsiteY15" fmla="*/ 467267 h 605368"/>
              <a:gd name="connsiteX16" fmla="*/ 264523 w 568475"/>
              <a:gd name="connsiteY16" fmla="*/ 481131 h 605368"/>
              <a:gd name="connsiteX17" fmla="*/ 264701 w 568475"/>
              <a:gd name="connsiteY17" fmla="*/ 482730 h 605368"/>
              <a:gd name="connsiteX18" fmla="*/ 274758 w 568475"/>
              <a:gd name="connsiteY18" fmla="*/ 492772 h 605368"/>
              <a:gd name="connsiteX19" fmla="*/ 293716 w 568475"/>
              <a:gd name="connsiteY19" fmla="*/ 492772 h 605368"/>
              <a:gd name="connsiteX20" fmla="*/ 303863 w 568475"/>
              <a:gd name="connsiteY20" fmla="*/ 482730 h 605368"/>
              <a:gd name="connsiteX21" fmla="*/ 304041 w 568475"/>
              <a:gd name="connsiteY21" fmla="*/ 481131 h 605368"/>
              <a:gd name="connsiteX22" fmla="*/ 292826 w 568475"/>
              <a:gd name="connsiteY22" fmla="*/ 467267 h 605368"/>
              <a:gd name="connsiteX23" fmla="*/ 291046 w 568475"/>
              <a:gd name="connsiteY23" fmla="*/ 469489 h 605368"/>
              <a:gd name="connsiteX24" fmla="*/ 284282 w 568475"/>
              <a:gd name="connsiteY24" fmla="*/ 472599 h 605368"/>
              <a:gd name="connsiteX25" fmla="*/ 277428 w 568475"/>
              <a:gd name="connsiteY25" fmla="*/ 469489 h 605368"/>
              <a:gd name="connsiteX26" fmla="*/ 275648 w 568475"/>
              <a:gd name="connsiteY26" fmla="*/ 467267 h 605368"/>
              <a:gd name="connsiteX27" fmla="*/ 531627 w 568475"/>
              <a:gd name="connsiteY27" fmla="*/ 466290 h 605368"/>
              <a:gd name="connsiteX28" fmla="*/ 502701 w 568475"/>
              <a:gd name="connsiteY28" fmla="*/ 495172 h 605368"/>
              <a:gd name="connsiteX29" fmla="*/ 483030 w 568475"/>
              <a:gd name="connsiteY29" fmla="*/ 542538 h 605368"/>
              <a:gd name="connsiteX30" fmla="*/ 483030 w 568475"/>
              <a:gd name="connsiteY30" fmla="*/ 587594 h 605368"/>
              <a:gd name="connsiteX31" fmla="*/ 531093 w 568475"/>
              <a:gd name="connsiteY31" fmla="*/ 587594 h 605368"/>
              <a:gd name="connsiteX32" fmla="*/ 550674 w 568475"/>
              <a:gd name="connsiteY32" fmla="*/ 571509 h 605368"/>
              <a:gd name="connsiteX33" fmla="*/ 550674 w 568475"/>
              <a:gd name="connsiteY33" fmla="*/ 519611 h 605368"/>
              <a:gd name="connsiteX34" fmla="*/ 531627 w 568475"/>
              <a:gd name="connsiteY34" fmla="*/ 466290 h 605368"/>
              <a:gd name="connsiteX35" fmla="*/ 36937 w 568475"/>
              <a:gd name="connsiteY35" fmla="*/ 466290 h 605368"/>
              <a:gd name="connsiteX36" fmla="*/ 17801 w 568475"/>
              <a:gd name="connsiteY36" fmla="*/ 519611 h 605368"/>
              <a:gd name="connsiteX37" fmla="*/ 17801 w 568475"/>
              <a:gd name="connsiteY37" fmla="*/ 571509 h 605368"/>
              <a:gd name="connsiteX38" fmla="*/ 37382 w 568475"/>
              <a:gd name="connsiteY38" fmla="*/ 587594 h 605368"/>
              <a:gd name="connsiteX39" fmla="*/ 85445 w 568475"/>
              <a:gd name="connsiteY39" fmla="*/ 587594 h 605368"/>
              <a:gd name="connsiteX40" fmla="*/ 85445 w 568475"/>
              <a:gd name="connsiteY40" fmla="*/ 542538 h 605368"/>
              <a:gd name="connsiteX41" fmla="*/ 65863 w 568475"/>
              <a:gd name="connsiteY41" fmla="*/ 495172 h 605368"/>
              <a:gd name="connsiteX42" fmla="*/ 409868 w 568475"/>
              <a:gd name="connsiteY42" fmla="*/ 425766 h 605368"/>
              <a:gd name="connsiteX43" fmla="*/ 355041 w 568475"/>
              <a:gd name="connsiteY43" fmla="*/ 506636 h 605368"/>
              <a:gd name="connsiteX44" fmla="*/ 341601 w 568475"/>
              <a:gd name="connsiteY44" fmla="*/ 514634 h 605368"/>
              <a:gd name="connsiteX45" fmla="*/ 339821 w 568475"/>
              <a:gd name="connsiteY45" fmla="*/ 514723 h 605368"/>
              <a:gd name="connsiteX46" fmla="*/ 326826 w 568475"/>
              <a:gd name="connsiteY46" fmla="*/ 509302 h 605368"/>
              <a:gd name="connsiteX47" fmla="*/ 326203 w 568475"/>
              <a:gd name="connsiteY47" fmla="*/ 508591 h 605368"/>
              <a:gd name="connsiteX48" fmla="*/ 317303 w 568475"/>
              <a:gd name="connsiteY48" fmla="*/ 497571 h 605368"/>
              <a:gd name="connsiteX49" fmla="*/ 312674 w 568475"/>
              <a:gd name="connsiteY49" fmla="*/ 503170 h 605368"/>
              <a:gd name="connsiteX50" fmla="*/ 326203 w 568475"/>
              <a:gd name="connsiteY50" fmla="*/ 571065 h 605368"/>
              <a:gd name="connsiteX51" fmla="*/ 329496 w 568475"/>
              <a:gd name="connsiteY51" fmla="*/ 587594 h 605368"/>
              <a:gd name="connsiteX52" fmla="*/ 465229 w 568475"/>
              <a:gd name="connsiteY52" fmla="*/ 587594 h 605368"/>
              <a:gd name="connsiteX53" fmla="*/ 465229 w 568475"/>
              <a:gd name="connsiteY53" fmla="*/ 542538 h 605368"/>
              <a:gd name="connsiteX54" fmla="*/ 490062 w 568475"/>
              <a:gd name="connsiteY54" fmla="*/ 482642 h 605368"/>
              <a:gd name="connsiteX55" fmla="*/ 518899 w 568475"/>
              <a:gd name="connsiteY55" fmla="*/ 453848 h 605368"/>
              <a:gd name="connsiteX56" fmla="*/ 494690 w 568475"/>
              <a:gd name="connsiteY56" fmla="*/ 441585 h 605368"/>
              <a:gd name="connsiteX57" fmla="*/ 158607 w 568475"/>
              <a:gd name="connsiteY57" fmla="*/ 425766 h 605368"/>
              <a:gd name="connsiteX58" fmla="*/ 73785 w 568475"/>
              <a:gd name="connsiteY58" fmla="*/ 441585 h 605368"/>
              <a:gd name="connsiteX59" fmla="*/ 49576 w 568475"/>
              <a:gd name="connsiteY59" fmla="*/ 453848 h 605368"/>
              <a:gd name="connsiteX60" fmla="*/ 78413 w 568475"/>
              <a:gd name="connsiteY60" fmla="*/ 482642 h 605368"/>
              <a:gd name="connsiteX61" fmla="*/ 103246 w 568475"/>
              <a:gd name="connsiteY61" fmla="*/ 542538 h 605368"/>
              <a:gd name="connsiteX62" fmla="*/ 103246 w 568475"/>
              <a:gd name="connsiteY62" fmla="*/ 587594 h 605368"/>
              <a:gd name="connsiteX63" fmla="*/ 238978 w 568475"/>
              <a:gd name="connsiteY63" fmla="*/ 587594 h 605368"/>
              <a:gd name="connsiteX64" fmla="*/ 255889 w 568475"/>
              <a:gd name="connsiteY64" fmla="*/ 503170 h 605368"/>
              <a:gd name="connsiteX65" fmla="*/ 251261 w 568475"/>
              <a:gd name="connsiteY65" fmla="*/ 497571 h 605368"/>
              <a:gd name="connsiteX66" fmla="*/ 242360 w 568475"/>
              <a:gd name="connsiteY66" fmla="*/ 508591 h 605368"/>
              <a:gd name="connsiteX67" fmla="*/ 241737 w 568475"/>
              <a:gd name="connsiteY67" fmla="*/ 509302 h 605368"/>
              <a:gd name="connsiteX68" fmla="*/ 228743 w 568475"/>
              <a:gd name="connsiteY68" fmla="*/ 514723 h 605368"/>
              <a:gd name="connsiteX69" fmla="*/ 226963 w 568475"/>
              <a:gd name="connsiteY69" fmla="*/ 514634 h 605368"/>
              <a:gd name="connsiteX70" fmla="*/ 213523 w 568475"/>
              <a:gd name="connsiteY70" fmla="*/ 506636 h 605368"/>
              <a:gd name="connsiteX71" fmla="*/ 367947 w 568475"/>
              <a:gd name="connsiteY71" fmla="*/ 381421 h 605368"/>
              <a:gd name="connsiteX72" fmla="*/ 317392 w 568475"/>
              <a:gd name="connsiteY72" fmla="*/ 410747 h 605368"/>
              <a:gd name="connsiteX73" fmla="*/ 303062 w 568475"/>
              <a:gd name="connsiteY73" fmla="*/ 451627 h 605368"/>
              <a:gd name="connsiteX74" fmla="*/ 339554 w 568475"/>
              <a:gd name="connsiteY74" fmla="*/ 496860 h 605368"/>
              <a:gd name="connsiteX75" fmla="*/ 339910 w 568475"/>
              <a:gd name="connsiteY75" fmla="*/ 496949 h 605368"/>
              <a:gd name="connsiteX76" fmla="*/ 340266 w 568475"/>
              <a:gd name="connsiteY76" fmla="*/ 496683 h 605368"/>
              <a:gd name="connsiteX77" fmla="*/ 394648 w 568475"/>
              <a:gd name="connsiteY77" fmla="*/ 416613 h 605368"/>
              <a:gd name="connsiteX78" fmla="*/ 200617 w 568475"/>
              <a:gd name="connsiteY78" fmla="*/ 381332 h 605368"/>
              <a:gd name="connsiteX79" fmla="*/ 173916 w 568475"/>
              <a:gd name="connsiteY79" fmla="*/ 416613 h 605368"/>
              <a:gd name="connsiteX80" fmla="*/ 228209 w 568475"/>
              <a:gd name="connsiteY80" fmla="*/ 496683 h 605368"/>
              <a:gd name="connsiteX81" fmla="*/ 228654 w 568475"/>
              <a:gd name="connsiteY81" fmla="*/ 496949 h 605368"/>
              <a:gd name="connsiteX82" fmla="*/ 229010 w 568475"/>
              <a:gd name="connsiteY82" fmla="*/ 496860 h 605368"/>
              <a:gd name="connsiteX83" fmla="*/ 265413 w 568475"/>
              <a:gd name="connsiteY83" fmla="*/ 451627 h 605368"/>
              <a:gd name="connsiteX84" fmla="*/ 251172 w 568475"/>
              <a:gd name="connsiteY84" fmla="*/ 410747 h 605368"/>
              <a:gd name="connsiteX85" fmla="*/ 200617 w 568475"/>
              <a:gd name="connsiteY85" fmla="*/ 381332 h 605368"/>
              <a:gd name="connsiteX86" fmla="*/ 264612 w 568475"/>
              <a:gd name="connsiteY86" fmla="*/ 368358 h 605368"/>
              <a:gd name="connsiteX87" fmla="*/ 284282 w 568475"/>
              <a:gd name="connsiteY87" fmla="*/ 448605 h 605368"/>
              <a:gd name="connsiteX88" fmla="*/ 303952 w 568475"/>
              <a:gd name="connsiteY88" fmla="*/ 368358 h 605368"/>
              <a:gd name="connsiteX89" fmla="*/ 268138 w 568475"/>
              <a:gd name="connsiteY89" fmla="*/ 309521 h 605368"/>
              <a:gd name="connsiteX90" fmla="*/ 284308 w 568475"/>
              <a:gd name="connsiteY90" fmla="*/ 311377 h 605368"/>
              <a:gd name="connsiteX91" fmla="*/ 314844 w 568475"/>
              <a:gd name="connsiteY91" fmla="*/ 313333 h 605368"/>
              <a:gd name="connsiteX92" fmla="*/ 324904 w 568475"/>
              <a:gd name="connsiteY92" fmla="*/ 315911 h 605368"/>
              <a:gd name="connsiteX93" fmla="*/ 337368 w 568475"/>
              <a:gd name="connsiteY93" fmla="*/ 314666 h 605368"/>
              <a:gd name="connsiteX94" fmla="*/ 338703 w 568475"/>
              <a:gd name="connsiteY94" fmla="*/ 327113 h 605368"/>
              <a:gd name="connsiteX95" fmla="*/ 324726 w 568475"/>
              <a:gd name="connsiteY95" fmla="*/ 333692 h 605368"/>
              <a:gd name="connsiteX96" fmla="*/ 309057 w 568475"/>
              <a:gd name="connsiteY96" fmla="*/ 330225 h 605368"/>
              <a:gd name="connsiteX97" fmla="*/ 289471 w 568475"/>
              <a:gd name="connsiteY97" fmla="*/ 328802 h 605368"/>
              <a:gd name="connsiteX98" fmla="*/ 289293 w 568475"/>
              <a:gd name="connsiteY98" fmla="*/ 328891 h 605368"/>
              <a:gd name="connsiteX99" fmla="*/ 288759 w 568475"/>
              <a:gd name="connsiteY99" fmla="*/ 329158 h 605368"/>
              <a:gd name="connsiteX100" fmla="*/ 288492 w 568475"/>
              <a:gd name="connsiteY100" fmla="*/ 329336 h 605368"/>
              <a:gd name="connsiteX101" fmla="*/ 288047 w 568475"/>
              <a:gd name="connsiteY101" fmla="*/ 329602 h 605368"/>
              <a:gd name="connsiteX102" fmla="*/ 287602 w 568475"/>
              <a:gd name="connsiteY102" fmla="*/ 329780 h 605368"/>
              <a:gd name="connsiteX103" fmla="*/ 287246 w 568475"/>
              <a:gd name="connsiteY103" fmla="*/ 329869 h 605368"/>
              <a:gd name="connsiteX104" fmla="*/ 286800 w 568475"/>
              <a:gd name="connsiteY104" fmla="*/ 330047 h 605368"/>
              <a:gd name="connsiteX105" fmla="*/ 286444 w 568475"/>
              <a:gd name="connsiteY105" fmla="*/ 330136 h 605368"/>
              <a:gd name="connsiteX106" fmla="*/ 285910 w 568475"/>
              <a:gd name="connsiteY106" fmla="*/ 330225 h 605368"/>
              <a:gd name="connsiteX107" fmla="*/ 285643 w 568475"/>
              <a:gd name="connsiteY107" fmla="*/ 330314 h 605368"/>
              <a:gd name="connsiteX108" fmla="*/ 285109 w 568475"/>
              <a:gd name="connsiteY108" fmla="*/ 330403 h 605368"/>
              <a:gd name="connsiteX109" fmla="*/ 284753 w 568475"/>
              <a:gd name="connsiteY109" fmla="*/ 330403 h 605368"/>
              <a:gd name="connsiteX110" fmla="*/ 284308 w 568475"/>
              <a:gd name="connsiteY110" fmla="*/ 330403 h 605368"/>
              <a:gd name="connsiteX111" fmla="*/ 283863 w 568475"/>
              <a:gd name="connsiteY111" fmla="*/ 330403 h 605368"/>
              <a:gd name="connsiteX112" fmla="*/ 283417 w 568475"/>
              <a:gd name="connsiteY112" fmla="*/ 330403 h 605368"/>
              <a:gd name="connsiteX113" fmla="*/ 282972 w 568475"/>
              <a:gd name="connsiteY113" fmla="*/ 330314 h 605368"/>
              <a:gd name="connsiteX114" fmla="*/ 282616 w 568475"/>
              <a:gd name="connsiteY114" fmla="*/ 330225 h 605368"/>
              <a:gd name="connsiteX115" fmla="*/ 282171 w 568475"/>
              <a:gd name="connsiteY115" fmla="*/ 330136 h 605368"/>
              <a:gd name="connsiteX116" fmla="*/ 281815 w 568475"/>
              <a:gd name="connsiteY116" fmla="*/ 330047 h 605368"/>
              <a:gd name="connsiteX117" fmla="*/ 281370 w 568475"/>
              <a:gd name="connsiteY117" fmla="*/ 329958 h 605368"/>
              <a:gd name="connsiteX118" fmla="*/ 280925 w 568475"/>
              <a:gd name="connsiteY118" fmla="*/ 329780 h 605368"/>
              <a:gd name="connsiteX119" fmla="*/ 280569 w 568475"/>
              <a:gd name="connsiteY119" fmla="*/ 329602 h 605368"/>
              <a:gd name="connsiteX120" fmla="*/ 280124 w 568475"/>
              <a:gd name="connsiteY120" fmla="*/ 329336 h 605368"/>
              <a:gd name="connsiteX121" fmla="*/ 279767 w 568475"/>
              <a:gd name="connsiteY121" fmla="*/ 329158 h 605368"/>
              <a:gd name="connsiteX122" fmla="*/ 279322 w 568475"/>
              <a:gd name="connsiteY122" fmla="*/ 328891 h 605368"/>
              <a:gd name="connsiteX123" fmla="*/ 279144 w 568475"/>
              <a:gd name="connsiteY123" fmla="*/ 328802 h 605368"/>
              <a:gd name="connsiteX124" fmla="*/ 259469 w 568475"/>
              <a:gd name="connsiteY124" fmla="*/ 330225 h 605368"/>
              <a:gd name="connsiteX125" fmla="*/ 243801 w 568475"/>
              <a:gd name="connsiteY125" fmla="*/ 333692 h 605368"/>
              <a:gd name="connsiteX126" fmla="*/ 229913 w 568475"/>
              <a:gd name="connsiteY126" fmla="*/ 327113 h 605368"/>
              <a:gd name="connsiteX127" fmla="*/ 231159 w 568475"/>
              <a:gd name="connsiteY127" fmla="*/ 314666 h 605368"/>
              <a:gd name="connsiteX128" fmla="*/ 243712 w 568475"/>
              <a:gd name="connsiteY128" fmla="*/ 315911 h 605368"/>
              <a:gd name="connsiteX129" fmla="*/ 253772 w 568475"/>
              <a:gd name="connsiteY129" fmla="*/ 313333 h 605368"/>
              <a:gd name="connsiteX130" fmla="*/ 268138 w 568475"/>
              <a:gd name="connsiteY130" fmla="*/ 309521 h 605368"/>
              <a:gd name="connsiteX131" fmla="*/ 474130 w 568475"/>
              <a:gd name="connsiteY131" fmla="*/ 245098 h 605368"/>
              <a:gd name="connsiteX132" fmla="*/ 464072 w 568475"/>
              <a:gd name="connsiteY132" fmla="*/ 255229 h 605368"/>
              <a:gd name="connsiteX133" fmla="*/ 464072 w 568475"/>
              <a:gd name="connsiteY133" fmla="*/ 280112 h 605368"/>
              <a:gd name="connsiteX134" fmla="*/ 484187 w 568475"/>
              <a:gd name="connsiteY134" fmla="*/ 280112 h 605368"/>
              <a:gd name="connsiteX135" fmla="*/ 484187 w 568475"/>
              <a:gd name="connsiteY135" fmla="*/ 255229 h 605368"/>
              <a:gd name="connsiteX136" fmla="*/ 474130 w 568475"/>
              <a:gd name="connsiteY136" fmla="*/ 245098 h 605368"/>
              <a:gd name="connsiteX137" fmla="*/ 350700 w 568475"/>
              <a:gd name="connsiteY137" fmla="*/ 236805 h 605368"/>
              <a:gd name="connsiteX138" fmla="*/ 359601 w 568475"/>
              <a:gd name="connsiteY138" fmla="*/ 245700 h 605368"/>
              <a:gd name="connsiteX139" fmla="*/ 341265 w 568475"/>
              <a:gd name="connsiteY139" fmla="*/ 264114 h 605368"/>
              <a:gd name="connsiteX140" fmla="*/ 332363 w 568475"/>
              <a:gd name="connsiteY140" fmla="*/ 255219 h 605368"/>
              <a:gd name="connsiteX141" fmla="*/ 341265 w 568475"/>
              <a:gd name="connsiteY141" fmla="*/ 246323 h 605368"/>
              <a:gd name="connsiteX142" fmla="*/ 341799 w 568475"/>
              <a:gd name="connsiteY142" fmla="*/ 245700 h 605368"/>
              <a:gd name="connsiteX143" fmla="*/ 350700 w 568475"/>
              <a:gd name="connsiteY143" fmla="*/ 236805 h 605368"/>
              <a:gd name="connsiteX144" fmla="*/ 236807 w 568475"/>
              <a:gd name="connsiteY144" fmla="*/ 236805 h 605368"/>
              <a:gd name="connsiteX145" fmla="*/ 245709 w 568475"/>
              <a:gd name="connsiteY145" fmla="*/ 245700 h 605368"/>
              <a:gd name="connsiteX146" fmla="*/ 227372 w 568475"/>
              <a:gd name="connsiteY146" fmla="*/ 264114 h 605368"/>
              <a:gd name="connsiteX147" fmla="*/ 218471 w 568475"/>
              <a:gd name="connsiteY147" fmla="*/ 255219 h 605368"/>
              <a:gd name="connsiteX148" fmla="*/ 227372 w 568475"/>
              <a:gd name="connsiteY148" fmla="*/ 246323 h 605368"/>
              <a:gd name="connsiteX149" fmla="*/ 227906 w 568475"/>
              <a:gd name="connsiteY149" fmla="*/ 245700 h 605368"/>
              <a:gd name="connsiteX150" fmla="*/ 236807 w 568475"/>
              <a:gd name="connsiteY150" fmla="*/ 236805 h 605368"/>
              <a:gd name="connsiteX151" fmla="*/ 284282 w 568475"/>
              <a:gd name="connsiteY151" fmla="*/ 235678 h 605368"/>
              <a:gd name="connsiteX152" fmla="*/ 274135 w 568475"/>
              <a:gd name="connsiteY152" fmla="*/ 245720 h 605368"/>
              <a:gd name="connsiteX153" fmla="*/ 227319 w 568475"/>
              <a:gd name="connsiteY153" fmla="*/ 292553 h 605368"/>
              <a:gd name="connsiteX154" fmla="*/ 180413 w 568475"/>
              <a:gd name="connsiteY154" fmla="*/ 245720 h 605368"/>
              <a:gd name="connsiteX155" fmla="*/ 180413 w 568475"/>
              <a:gd name="connsiteY155" fmla="*/ 245098 h 605368"/>
              <a:gd name="connsiteX156" fmla="*/ 159942 w 568475"/>
              <a:gd name="connsiteY156" fmla="*/ 245098 h 605368"/>
              <a:gd name="connsiteX157" fmla="*/ 159942 w 568475"/>
              <a:gd name="connsiteY157" fmla="*/ 245453 h 605368"/>
              <a:gd name="connsiteX158" fmla="*/ 188512 w 568475"/>
              <a:gd name="connsiteY158" fmla="*/ 339920 h 605368"/>
              <a:gd name="connsiteX159" fmla="*/ 248057 w 568475"/>
              <a:gd name="connsiteY159" fmla="*/ 390752 h 605368"/>
              <a:gd name="connsiteX160" fmla="*/ 246989 w 568475"/>
              <a:gd name="connsiteY160" fmla="*/ 358938 h 605368"/>
              <a:gd name="connsiteX161" fmla="*/ 255800 w 568475"/>
              <a:gd name="connsiteY161" fmla="*/ 350584 h 605368"/>
              <a:gd name="connsiteX162" fmla="*/ 312674 w 568475"/>
              <a:gd name="connsiteY162" fmla="*/ 350584 h 605368"/>
              <a:gd name="connsiteX163" fmla="*/ 321575 w 568475"/>
              <a:gd name="connsiteY163" fmla="*/ 358938 h 605368"/>
              <a:gd name="connsiteX164" fmla="*/ 320507 w 568475"/>
              <a:gd name="connsiteY164" fmla="*/ 390841 h 605368"/>
              <a:gd name="connsiteX165" fmla="*/ 379963 w 568475"/>
              <a:gd name="connsiteY165" fmla="*/ 340098 h 605368"/>
              <a:gd name="connsiteX166" fmla="*/ 408533 w 568475"/>
              <a:gd name="connsiteY166" fmla="*/ 245453 h 605368"/>
              <a:gd name="connsiteX167" fmla="*/ 408533 w 568475"/>
              <a:gd name="connsiteY167" fmla="*/ 245098 h 605368"/>
              <a:gd name="connsiteX168" fmla="*/ 388062 w 568475"/>
              <a:gd name="connsiteY168" fmla="*/ 245098 h 605368"/>
              <a:gd name="connsiteX169" fmla="*/ 388062 w 568475"/>
              <a:gd name="connsiteY169" fmla="*/ 245720 h 605368"/>
              <a:gd name="connsiteX170" fmla="*/ 341245 w 568475"/>
              <a:gd name="connsiteY170" fmla="*/ 292553 h 605368"/>
              <a:gd name="connsiteX171" fmla="*/ 294339 w 568475"/>
              <a:gd name="connsiteY171" fmla="*/ 245720 h 605368"/>
              <a:gd name="connsiteX172" fmla="*/ 284282 w 568475"/>
              <a:gd name="connsiteY172" fmla="*/ 235678 h 605368"/>
              <a:gd name="connsiteX173" fmla="*/ 341245 w 568475"/>
              <a:gd name="connsiteY173" fmla="*/ 216660 h 605368"/>
              <a:gd name="connsiteX174" fmla="*/ 312140 w 568475"/>
              <a:gd name="connsiteY174" fmla="*/ 245720 h 605368"/>
              <a:gd name="connsiteX175" fmla="*/ 341245 w 568475"/>
              <a:gd name="connsiteY175" fmla="*/ 274780 h 605368"/>
              <a:gd name="connsiteX176" fmla="*/ 370261 w 568475"/>
              <a:gd name="connsiteY176" fmla="*/ 245720 h 605368"/>
              <a:gd name="connsiteX177" fmla="*/ 341245 w 568475"/>
              <a:gd name="connsiteY177" fmla="*/ 216660 h 605368"/>
              <a:gd name="connsiteX178" fmla="*/ 227319 w 568475"/>
              <a:gd name="connsiteY178" fmla="*/ 216660 h 605368"/>
              <a:gd name="connsiteX179" fmla="*/ 198214 w 568475"/>
              <a:gd name="connsiteY179" fmla="*/ 245720 h 605368"/>
              <a:gd name="connsiteX180" fmla="*/ 227319 w 568475"/>
              <a:gd name="connsiteY180" fmla="*/ 274780 h 605368"/>
              <a:gd name="connsiteX181" fmla="*/ 256334 w 568475"/>
              <a:gd name="connsiteY181" fmla="*/ 245720 h 605368"/>
              <a:gd name="connsiteX182" fmla="*/ 227319 w 568475"/>
              <a:gd name="connsiteY182" fmla="*/ 216660 h 605368"/>
              <a:gd name="connsiteX183" fmla="*/ 284282 w 568475"/>
              <a:gd name="connsiteY183" fmla="*/ 178802 h 605368"/>
              <a:gd name="connsiteX184" fmla="*/ 192696 w 568475"/>
              <a:gd name="connsiteY184" fmla="*/ 189555 h 605368"/>
              <a:gd name="connsiteX185" fmla="*/ 160209 w 568475"/>
              <a:gd name="connsiteY185" fmla="*/ 207773 h 605368"/>
              <a:gd name="connsiteX186" fmla="*/ 159942 w 568475"/>
              <a:gd name="connsiteY186" fmla="*/ 210084 h 605368"/>
              <a:gd name="connsiteX187" fmla="*/ 159942 w 568475"/>
              <a:gd name="connsiteY187" fmla="*/ 227324 h 605368"/>
              <a:gd name="connsiteX188" fmla="*/ 184151 w 568475"/>
              <a:gd name="connsiteY188" fmla="*/ 227324 h 605368"/>
              <a:gd name="connsiteX189" fmla="*/ 227319 w 568475"/>
              <a:gd name="connsiteY189" fmla="*/ 198887 h 605368"/>
              <a:gd name="connsiteX190" fmla="*/ 268261 w 568475"/>
              <a:gd name="connsiteY190" fmla="*/ 222970 h 605368"/>
              <a:gd name="connsiteX191" fmla="*/ 284282 w 568475"/>
              <a:gd name="connsiteY191" fmla="*/ 217904 h 605368"/>
              <a:gd name="connsiteX192" fmla="*/ 300303 w 568475"/>
              <a:gd name="connsiteY192" fmla="*/ 222970 h 605368"/>
              <a:gd name="connsiteX193" fmla="*/ 341245 w 568475"/>
              <a:gd name="connsiteY193" fmla="*/ 198887 h 605368"/>
              <a:gd name="connsiteX194" fmla="*/ 384324 w 568475"/>
              <a:gd name="connsiteY194" fmla="*/ 227324 h 605368"/>
              <a:gd name="connsiteX195" fmla="*/ 408533 w 568475"/>
              <a:gd name="connsiteY195" fmla="*/ 227324 h 605368"/>
              <a:gd name="connsiteX196" fmla="*/ 408533 w 568475"/>
              <a:gd name="connsiteY196" fmla="*/ 209728 h 605368"/>
              <a:gd name="connsiteX197" fmla="*/ 408266 w 568475"/>
              <a:gd name="connsiteY197" fmla="*/ 207773 h 605368"/>
              <a:gd name="connsiteX198" fmla="*/ 375779 w 568475"/>
              <a:gd name="connsiteY198" fmla="*/ 189555 h 605368"/>
              <a:gd name="connsiteX199" fmla="*/ 284282 w 568475"/>
              <a:gd name="connsiteY199" fmla="*/ 178802 h 605368"/>
              <a:gd name="connsiteX200" fmla="*/ 284282 w 568475"/>
              <a:gd name="connsiteY200" fmla="*/ 140856 h 605368"/>
              <a:gd name="connsiteX201" fmla="*/ 192696 w 568475"/>
              <a:gd name="connsiteY201" fmla="*/ 151609 h 605368"/>
              <a:gd name="connsiteX202" fmla="*/ 160209 w 568475"/>
              <a:gd name="connsiteY202" fmla="*/ 169916 h 605368"/>
              <a:gd name="connsiteX203" fmla="*/ 159942 w 568475"/>
              <a:gd name="connsiteY203" fmla="*/ 172137 h 605368"/>
              <a:gd name="connsiteX204" fmla="*/ 159942 w 568475"/>
              <a:gd name="connsiteY204" fmla="*/ 183690 h 605368"/>
              <a:gd name="connsiteX205" fmla="*/ 187800 w 568475"/>
              <a:gd name="connsiteY205" fmla="*/ 172404 h 605368"/>
              <a:gd name="connsiteX206" fmla="*/ 284282 w 568475"/>
              <a:gd name="connsiteY206" fmla="*/ 161029 h 605368"/>
              <a:gd name="connsiteX207" fmla="*/ 380675 w 568475"/>
              <a:gd name="connsiteY207" fmla="*/ 172404 h 605368"/>
              <a:gd name="connsiteX208" fmla="*/ 408533 w 568475"/>
              <a:gd name="connsiteY208" fmla="*/ 183601 h 605368"/>
              <a:gd name="connsiteX209" fmla="*/ 408533 w 568475"/>
              <a:gd name="connsiteY209" fmla="*/ 171871 h 605368"/>
              <a:gd name="connsiteX210" fmla="*/ 408266 w 568475"/>
              <a:gd name="connsiteY210" fmla="*/ 169916 h 605368"/>
              <a:gd name="connsiteX211" fmla="*/ 375779 w 568475"/>
              <a:gd name="connsiteY211" fmla="*/ 151609 h 605368"/>
              <a:gd name="connsiteX212" fmla="*/ 284282 w 568475"/>
              <a:gd name="connsiteY212" fmla="*/ 140856 h 605368"/>
              <a:gd name="connsiteX213" fmla="*/ 284282 w 568475"/>
              <a:gd name="connsiteY213" fmla="*/ 74472 h 605368"/>
              <a:gd name="connsiteX214" fmla="*/ 192696 w 568475"/>
              <a:gd name="connsiteY214" fmla="*/ 85225 h 605368"/>
              <a:gd name="connsiteX215" fmla="*/ 160209 w 568475"/>
              <a:gd name="connsiteY215" fmla="*/ 103531 h 605368"/>
              <a:gd name="connsiteX216" fmla="*/ 159942 w 568475"/>
              <a:gd name="connsiteY216" fmla="*/ 105753 h 605368"/>
              <a:gd name="connsiteX217" fmla="*/ 159942 w 568475"/>
              <a:gd name="connsiteY217" fmla="*/ 138279 h 605368"/>
              <a:gd name="connsiteX218" fmla="*/ 159942 w 568475"/>
              <a:gd name="connsiteY218" fmla="*/ 143078 h 605368"/>
              <a:gd name="connsiteX219" fmla="*/ 159942 w 568475"/>
              <a:gd name="connsiteY219" fmla="*/ 145744 h 605368"/>
              <a:gd name="connsiteX220" fmla="*/ 187800 w 568475"/>
              <a:gd name="connsiteY220" fmla="*/ 134546 h 605368"/>
              <a:gd name="connsiteX221" fmla="*/ 284282 w 568475"/>
              <a:gd name="connsiteY221" fmla="*/ 123082 h 605368"/>
              <a:gd name="connsiteX222" fmla="*/ 380675 w 568475"/>
              <a:gd name="connsiteY222" fmla="*/ 134546 h 605368"/>
              <a:gd name="connsiteX223" fmla="*/ 408533 w 568475"/>
              <a:gd name="connsiteY223" fmla="*/ 145655 h 605368"/>
              <a:gd name="connsiteX224" fmla="*/ 408533 w 568475"/>
              <a:gd name="connsiteY224" fmla="*/ 139345 h 605368"/>
              <a:gd name="connsiteX225" fmla="*/ 408533 w 568475"/>
              <a:gd name="connsiteY225" fmla="*/ 135435 h 605368"/>
              <a:gd name="connsiteX226" fmla="*/ 408533 w 568475"/>
              <a:gd name="connsiteY226" fmla="*/ 105486 h 605368"/>
              <a:gd name="connsiteX227" fmla="*/ 408266 w 568475"/>
              <a:gd name="connsiteY227" fmla="*/ 103531 h 605368"/>
              <a:gd name="connsiteX228" fmla="*/ 375779 w 568475"/>
              <a:gd name="connsiteY228" fmla="*/ 85225 h 605368"/>
              <a:gd name="connsiteX229" fmla="*/ 284282 w 568475"/>
              <a:gd name="connsiteY229" fmla="*/ 74472 h 605368"/>
              <a:gd name="connsiteX230" fmla="*/ 279431 w 568475"/>
              <a:gd name="connsiteY230" fmla="*/ 17729 h 605368"/>
              <a:gd name="connsiteX231" fmla="*/ 252952 w 568475"/>
              <a:gd name="connsiteY231" fmla="*/ 22128 h 605368"/>
              <a:gd name="connsiteX232" fmla="*/ 59811 w 568475"/>
              <a:gd name="connsiteY232" fmla="*/ 88246 h 605368"/>
              <a:gd name="connsiteX233" fmla="*/ 55628 w 568475"/>
              <a:gd name="connsiteY233" fmla="*/ 94111 h 605368"/>
              <a:gd name="connsiteX234" fmla="*/ 59811 w 568475"/>
              <a:gd name="connsiteY234" fmla="*/ 99977 h 605368"/>
              <a:gd name="connsiteX235" fmla="*/ 142141 w 568475"/>
              <a:gd name="connsiteY235" fmla="*/ 128148 h 605368"/>
              <a:gd name="connsiteX236" fmla="*/ 142141 w 568475"/>
              <a:gd name="connsiteY236" fmla="*/ 103531 h 605368"/>
              <a:gd name="connsiteX237" fmla="*/ 142675 w 568475"/>
              <a:gd name="connsiteY237" fmla="*/ 100599 h 605368"/>
              <a:gd name="connsiteX238" fmla="*/ 187800 w 568475"/>
              <a:gd name="connsiteY238" fmla="*/ 68162 h 605368"/>
              <a:gd name="connsiteX239" fmla="*/ 284282 w 568475"/>
              <a:gd name="connsiteY239" fmla="*/ 56698 h 605368"/>
              <a:gd name="connsiteX240" fmla="*/ 380675 w 568475"/>
              <a:gd name="connsiteY240" fmla="*/ 68162 h 605368"/>
              <a:gd name="connsiteX241" fmla="*/ 425889 w 568475"/>
              <a:gd name="connsiteY241" fmla="*/ 100954 h 605368"/>
              <a:gd name="connsiteX242" fmla="*/ 426334 w 568475"/>
              <a:gd name="connsiteY242" fmla="*/ 103531 h 605368"/>
              <a:gd name="connsiteX243" fmla="*/ 426334 w 568475"/>
              <a:gd name="connsiteY243" fmla="*/ 124860 h 605368"/>
              <a:gd name="connsiteX244" fmla="*/ 499051 w 568475"/>
              <a:gd name="connsiteY244" fmla="*/ 99977 h 605368"/>
              <a:gd name="connsiteX245" fmla="*/ 503235 w 568475"/>
              <a:gd name="connsiteY245" fmla="*/ 94111 h 605368"/>
              <a:gd name="connsiteX246" fmla="*/ 499051 w 568475"/>
              <a:gd name="connsiteY246" fmla="*/ 88246 h 605368"/>
              <a:gd name="connsiteX247" fmla="*/ 305910 w 568475"/>
              <a:gd name="connsiteY247" fmla="*/ 22128 h 605368"/>
              <a:gd name="connsiteX248" fmla="*/ 279431 w 568475"/>
              <a:gd name="connsiteY248" fmla="*/ 17729 h 605368"/>
              <a:gd name="connsiteX249" fmla="*/ 279431 w 568475"/>
              <a:gd name="connsiteY249" fmla="*/ 0 h 605368"/>
              <a:gd name="connsiteX250" fmla="*/ 311695 w 568475"/>
              <a:gd name="connsiteY250" fmla="*/ 5332 h 605368"/>
              <a:gd name="connsiteX251" fmla="*/ 504837 w 568475"/>
              <a:gd name="connsiteY251" fmla="*/ 71450 h 605368"/>
              <a:gd name="connsiteX252" fmla="*/ 521036 w 568475"/>
              <a:gd name="connsiteY252" fmla="*/ 94111 h 605368"/>
              <a:gd name="connsiteX253" fmla="*/ 504837 w 568475"/>
              <a:gd name="connsiteY253" fmla="*/ 116773 h 605368"/>
              <a:gd name="connsiteX254" fmla="*/ 483030 w 568475"/>
              <a:gd name="connsiteY254" fmla="*/ 124238 h 605368"/>
              <a:gd name="connsiteX255" fmla="*/ 483030 w 568475"/>
              <a:gd name="connsiteY255" fmla="*/ 228835 h 605368"/>
              <a:gd name="connsiteX256" fmla="*/ 501988 w 568475"/>
              <a:gd name="connsiteY256" fmla="*/ 255229 h 605368"/>
              <a:gd name="connsiteX257" fmla="*/ 501988 w 568475"/>
              <a:gd name="connsiteY257" fmla="*/ 288999 h 605368"/>
              <a:gd name="connsiteX258" fmla="*/ 493088 w 568475"/>
              <a:gd name="connsiteY258" fmla="*/ 297885 h 605368"/>
              <a:gd name="connsiteX259" fmla="*/ 455172 w 568475"/>
              <a:gd name="connsiteY259" fmla="*/ 297885 h 605368"/>
              <a:gd name="connsiteX260" fmla="*/ 446271 w 568475"/>
              <a:gd name="connsiteY260" fmla="*/ 288999 h 605368"/>
              <a:gd name="connsiteX261" fmla="*/ 446271 w 568475"/>
              <a:gd name="connsiteY261" fmla="*/ 255229 h 605368"/>
              <a:gd name="connsiteX262" fmla="*/ 465229 w 568475"/>
              <a:gd name="connsiteY262" fmla="*/ 228835 h 605368"/>
              <a:gd name="connsiteX263" fmla="*/ 465229 w 568475"/>
              <a:gd name="connsiteY263" fmla="*/ 130281 h 605368"/>
              <a:gd name="connsiteX264" fmla="*/ 426334 w 568475"/>
              <a:gd name="connsiteY264" fmla="*/ 143611 h 605368"/>
              <a:gd name="connsiteX265" fmla="*/ 426334 w 568475"/>
              <a:gd name="connsiteY265" fmla="*/ 245453 h 605368"/>
              <a:gd name="connsiteX266" fmla="*/ 380586 w 568475"/>
              <a:gd name="connsiteY266" fmla="*/ 368535 h 605368"/>
              <a:gd name="connsiteX267" fmla="*/ 410224 w 568475"/>
              <a:gd name="connsiteY267" fmla="*/ 407815 h 605368"/>
              <a:gd name="connsiteX268" fmla="*/ 498339 w 568475"/>
              <a:gd name="connsiteY268" fmla="*/ 424255 h 605368"/>
              <a:gd name="connsiteX269" fmla="*/ 499140 w 568475"/>
              <a:gd name="connsiteY269" fmla="*/ 424433 h 605368"/>
              <a:gd name="connsiteX270" fmla="*/ 550407 w 568475"/>
              <a:gd name="connsiteY270" fmla="*/ 461758 h 605368"/>
              <a:gd name="connsiteX271" fmla="*/ 568475 w 568475"/>
              <a:gd name="connsiteY271" fmla="*/ 519611 h 605368"/>
              <a:gd name="connsiteX272" fmla="*/ 568475 w 568475"/>
              <a:gd name="connsiteY272" fmla="*/ 571509 h 605368"/>
              <a:gd name="connsiteX273" fmla="*/ 531093 w 568475"/>
              <a:gd name="connsiteY273" fmla="*/ 605368 h 605368"/>
              <a:gd name="connsiteX274" fmla="*/ 322287 w 568475"/>
              <a:gd name="connsiteY274" fmla="*/ 605368 h 605368"/>
              <a:gd name="connsiteX275" fmla="*/ 322198 w 568475"/>
              <a:gd name="connsiteY275" fmla="*/ 605368 h 605368"/>
              <a:gd name="connsiteX276" fmla="*/ 246366 w 568475"/>
              <a:gd name="connsiteY276" fmla="*/ 605368 h 605368"/>
              <a:gd name="connsiteX277" fmla="*/ 246277 w 568475"/>
              <a:gd name="connsiteY277" fmla="*/ 605368 h 605368"/>
              <a:gd name="connsiteX278" fmla="*/ 37382 w 568475"/>
              <a:gd name="connsiteY278" fmla="*/ 605368 h 605368"/>
              <a:gd name="connsiteX279" fmla="*/ 0 w 568475"/>
              <a:gd name="connsiteY279" fmla="*/ 571509 h 605368"/>
              <a:gd name="connsiteX280" fmla="*/ 0 w 568475"/>
              <a:gd name="connsiteY280" fmla="*/ 519611 h 605368"/>
              <a:gd name="connsiteX281" fmla="*/ 18068 w 568475"/>
              <a:gd name="connsiteY281" fmla="*/ 461758 h 605368"/>
              <a:gd name="connsiteX282" fmla="*/ 69424 w 568475"/>
              <a:gd name="connsiteY282" fmla="*/ 424433 h 605368"/>
              <a:gd name="connsiteX283" fmla="*/ 70136 w 568475"/>
              <a:gd name="connsiteY283" fmla="*/ 424255 h 605368"/>
              <a:gd name="connsiteX284" fmla="*/ 158340 w 568475"/>
              <a:gd name="connsiteY284" fmla="*/ 407815 h 605368"/>
              <a:gd name="connsiteX285" fmla="*/ 187978 w 568475"/>
              <a:gd name="connsiteY285" fmla="*/ 368535 h 605368"/>
              <a:gd name="connsiteX286" fmla="*/ 142141 w 568475"/>
              <a:gd name="connsiteY286" fmla="*/ 245453 h 605368"/>
              <a:gd name="connsiteX287" fmla="*/ 142141 w 568475"/>
              <a:gd name="connsiteY287" fmla="*/ 146899 h 605368"/>
              <a:gd name="connsiteX288" fmla="*/ 54026 w 568475"/>
              <a:gd name="connsiteY288" fmla="*/ 116773 h 605368"/>
              <a:gd name="connsiteX289" fmla="*/ 37827 w 568475"/>
              <a:gd name="connsiteY289" fmla="*/ 94111 h 605368"/>
              <a:gd name="connsiteX290" fmla="*/ 54026 w 568475"/>
              <a:gd name="connsiteY290" fmla="*/ 71450 h 605368"/>
              <a:gd name="connsiteX291" fmla="*/ 247167 w 568475"/>
              <a:gd name="connsiteY291" fmla="*/ 5332 h 605368"/>
              <a:gd name="connsiteX292" fmla="*/ 279431 w 568475"/>
              <a:gd name="connsiteY292" fmla="*/ 0 h 60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Lst>
            <a:rect l="l" t="t" r="r" b="b"/>
            <a:pathLst>
              <a:path w="568475" h="605368">
                <a:moveTo>
                  <a:pt x="259627" y="574975"/>
                </a:moveTo>
                <a:lnTo>
                  <a:pt x="257135" y="587594"/>
                </a:lnTo>
                <a:lnTo>
                  <a:pt x="272266" y="587594"/>
                </a:lnTo>
                <a:close/>
                <a:moveTo>
                  <a:pt x="267549" y="535518"/>
                </a:moveTo>
                <a:lnTo>
                  <a:pt x="263900" y="554002"/>
                </a:lnTo>
                <a:lnTo>
                  <a:pt x="297455" y="587594"/>
                </a:lnTo>
                <a:lnTo>
                  <a:pt x="311339" y="587594"/>
                </a:lnTo>
                <a:lnTo>
                  <a:pt x="309292" y="577108"/>
                </a:lnTo>
                <a:close/>
                <a:moveTo>
                  <a:pt x="272622" y="510457"/>
                </a:moveTo>
                <a:lnTo>
                  <a:pt x="271732" y="514545"/>
                </a:lnTo>
                <a:lnTo>
                  <a:pt x="302973" y="545738"/>
                </a:lnTo>
                <a:lnTo>
                  <a:pt x="295941" y="510457"/>
                </a:lnTo>
                <a:cubicBezTo>
                  <a:pt x="295229" y="510546"/>
                  <a:pt x="294517" y="510546"/>
                  <a:pt x="293716" y="510546"/>
                </a:cubicBezTo>
                <a:lnTo>
                  <a:pt x="274758" y="510546"/>
                </a:lnTo>
                <a:cubicBezTo>
                  <a:pt x="274046" y="510546"/>
                  <a:pt x="273334" y="510546"/>
                  <a:pt x="272622" y="510457"/>
                </a:cubicBezTo>
                <a:close/>
                <a:moveTo>
                  <a:pt x="275648" y="467267"/>
                </a:moveTo>
                <a:lnTo>
                  <a:pt x="264523" y="481131"/>
                </a:lnTo>
                <a:cubicBezTo>
                  <a:pt x="264612" y="481664"/>
                  <a:pt x="264701" y="482197"/>
                  <a:pt x="264701" y="482730"/>
                </a:cubicBezTo>
                <a:cubicBezTo>
                  <a:pt x="264701" y="488240"/>
                  <a:pt x="269240" y="492772"/>
                  <a:pt x="274758" y="492772"/>
                </a:cubicBezTo>
                <a:lnTo>
                  <a:pt x="293716" y="492772"/>
                </a:lnTo>
                <a:cubicBezTo>
                  <a:pt x="299324" y="492772"/>
                  <a:pt x="303863" y="488240"/>
                  <a:pt x="303863" y="482730"/>
                </a:cubicBezTo>
                <a:cubicBezTo>
                  <a:pt x="303863" y="482197"/>
                  <a:pt x="303863" y="481664"/>
                  <a:pt x="304041" y="481131"/>
                </a:cubicBezTo>
                <a:lnTo>
                  <a:pt x="292826" y="467267"/>
                </a:lnTo>
                <a:cubicBezTo>
                  <a:pt x="292292" y="467978"/>
                  <a:pt x="291669" y="468778"/>
                  <a:pt x="291046" y="469489"/>
                </a:cubicBezTo>
                <a:cubicBezTo>
                  <a:pt x="289355" y="471444"/>
                  <a:pt x="286863" y="472599"/>
                  <a:pt x="284282" y="472599"/>
                </a:cubicBezTo>
                <a:cubicBezTo>
                  <a:pt x="281612" y="472599"/>
                  <a:pt x="279119" y="471444"/>
                  <a:pt x="277428" y="469489"/>
                </a:cubicBezTo>
                <a:cubicBezTo>
                  <a:pt x="276894" y="468778"/>
                  <a:pt x="276271" y="467978"/>
                  <a:pt x="275648" y="467267"/>
                </a:cubicBezTo>
                <a:close/>
                <a:moveTo>
                  <a:pt x="531627" y="466290"/>
                </a:moveTo>
                <a:lnTo>
                  <a:pt x="502701" y="495172"/>
                </a:lnTo>
                <a:cubicBezTo>
                  <a:pt x="490062" y="507880"/>
                  <a:pt x="483030" y="524676"/>
                  <a:pt x="483030" y="542538"/>
                </a:cubicBezTo>
                <a:lnTo>
                  <a:pt x="483030" y="587594"/>
                </a:lnTo>
                <a:lnTo>
                  <a:pt x="531093" y="587594"/>
                </a:lnTo>
                <a:cubicBezTo>
                  <a:pt x="541863" y="587594"/>
                  <a:pt x="550674" y="580396"/>
                  <a:pt x="550674" y="571509"/>
                </a:cubicBezTo>
                <a:lnTo>
                  <a:pt x="550674" y="519611"/>
                </a:lnTo>
                <a:cubicBezTo>
                  <a:pt x="550674" y="501659"/>
                  <a:pt x="544177" y="481842"/>
                  <a:pt x="531627" y="466290"/>
                </a:cubicBezTo>
                <a:close/>
                <a:moveTo>
                  <a:pt x="36937" y="466290"/>
                </a:moveTo>
                <a:cubicBezTo>
                  <a:pt x="24298" y="481842"/>
                  <a:pt x="17801" y="501659"/>
                  <a:pt x="17801" y="519611"/>
                </a:cubicBezTo>
                <a:lnTo>
                  <a:pt x="17801" y="571509"/>
                </a:lnTo>
                <a:cubicBezTo>
                  <a:pt x="17801" y="580396"/>
                  <a:pt x="26612" y="587594"/>
                  <a:pt x="37382" y="587594"/>
                </a:cubicBezTo>
                <a:lnTo>
                  <a:pt x="85445" y="587594"/>
                </a:lnTo>
                <a:lnTo>
                  <a:pt x="85445" y="542538"/>
                </a:lnTo>
                <a:cubicBezTo>
                  <a:pt x="85445" y="524676"/>
                  <a:pt x="78502" y="507880"/>
                  <a:pt x="65863" y="495172"/>
                </a:cubicBezTo>
                <a:close/>
                <a:moveTo>
                  <a:pt x="409868" y="425766"/>
                </a:moveTo>
                <a:lnTo>
                  <a:pt x="355041" y="506636"/>
                </a:lnTo>
                <a:cubicBezTo>
                  <a:pt x="351926" y="511168"/>
                  <a:pt x="347031" y="514101"/>
                  <a:pt x="341601" y="514634"/>
                </a:cubicBezTo>
                <a:cubicBezTo>
                  <a:pt x="340978" y="514634"/>
                  <a:pt x="340355" y="514723"/>
                  <a:pt x="339821" y="514723"/>
                </a:cubicBezTo>
                <a:cubicBezTo>
                  <a:pt x="334926" y="514723"/>
                  <a:pt x="330297" y="512768"/>
                  <a:pt x="326826" y="509302"/>
                </a:cubicBezTo>
                <a:cubicBezTo>
                  <a:pt x="326559" y="509035"/>
                  <a:pt x="326381" y="508858"/>
                  <a:pt x="326203" y="508591"/>
                </a:cubicBezTo>
                <a:lnTo>
                  <a:pt x="317303" y="497571"/>
                </a:lnTo>
                <a:cubicBezTo>
                  <a:pt x="315968" y="499615"/>
                  <a:pt x="314454" y="501570"/>
                  <a:pt x="312674" y="503170"/>
                </a:cubicBezTo>
                <a:lnTo>
                  <a:pt x="326203" y="571065"/>
                </a:lnTo>
                <a:lnTo>
                  <a:pt x="329496" y="587594"/>
                </a:lnTo>
                <a:lnTo>
                  <a:pt x="465229" y="587594"/>
                </a:lnTo>
                <a:lnTo>
                  <a:pt x="465229" y="542538"/>
                </a:lnTo>
                <a:cubicBezTo>
                  <a:pt x="465229" y="519877"/>
                  <a:pt x="474041" y="498638"/>
                  <a:pt x="490062" y="482642"/>
                </a:cubicBezTo>
                <a:lnTo>
                  <a:pt x="518899" y="453848"/>
                </a:lnTo>
                <a:cubicBezTo>
                  <a:pt x="511957" y="448516"/>
                  <a:pt x="503858" y="444251"/>
                  <a:pt x="494690" y="441585"/>
                </a:cubicBezTo>
                <a:close/>
                <a:moveTo>
                  <a:pt x="158607" y="425766"/>
                </a:moveTo>
                <a:lnTo>
                  <a:pt x="73785" y="441585"/>
                </a:lnTo>
                <a:cubicBezTo>
                  <a:pt x="64617" y="444251"/>
                  <a:pt x="56607" y="448516"/>
                  <a:pt x="49576" y="453848"/>
                </a:cubicBezTo>
                <a:lnTo>
                  <a:pt x="78413" y="482642"/>
                </a:lnTo>
                <a:cubicBezTo>
                  <a:pt x="94434" y="498638"/>
                  <a:pt x="103246" y="519877"/>
                  <a:pt x="103246" y="542538"/>
                </a:cubicBezTo>
                <a:lnTo>
                  <a:pt x="103246" y="587594"/>
                </a:lnTo>
                <a:lnTo>
                  <a:pt x="238978" y="587594"/>
                </a:lnTo>
                <a:lnTo>
                  <a:pt x="255889" y="503170"/>
                </a:lnTo>
                <a:cubicBezTo>
                  <a:pt x="254109" y="501570"/>
                  <a:pt x="252507" y="499615"/>
                  <a:pt x="251261" y="497571"/>
                </a:cubicBezTo>
                <a:lnTo>
                  <a:pt x="242360" y="508591"/>
                </a:lnTo>
                <a:cubicBezTo>
                  <a:pt x="242182" y="508858"/>
                  <a:pt x="241915" y="509124"/>
                  <a:pt x="241737" y="509302"/>
                </a:cubicBezTo>
                <a:cubicBezTo>
                  <a:pt x="238266" y="512768"/>
                  <a:pt x="233549" y="514723"/>
                  <a:pt x="228743" y="514723"/>
                </a:cubicBezTo>
                <a:cubicBezTo>
                  <a:pt x="228120" y="514723"/>
                  <a:pt x="227586" y="514634"/>
                  <a:pt x="226963" y="514634"/>
                </a:cubicBezTo>
                <a:cubicBezTo>
                  <a:pt x="221533" y="514101"/>
                  <a:pt x="216549" y="511168"/>
                  <a:pt x="213523" y="506636"/>
                </a:cubicBezTo>
                <a:close/>
                <a:moveTo>
                  <a:pt x="367947" y="381421"/>
                </a:moveTo>
                <a:cubicBezTo>
                  <a:pt x="352994" y="394929"/>
                  <a:pt x="335905" y="405149"/>
                  <a:pt x="317392" y="410747"/>
                </a:cubicBezTo>
                <a:cubicBezTo>
                  <a:pt x="314632" y="424167"/>
                  <a:pt x="310182" y="438474"/>
                  <a:pt x="303062" y="451627"/>
                </a:cubicBezTo>
                <a:lnTo>
                  <a:pt x="339554" y="496860"/>
                </a:lnTo>
                <a:cubicBezTo>
                  <a:pt x="339643" y="496860"/>
                  <a:pt x="339732" y="496949"/>
                  <a:pt x="339910" y="496949"/>
                </a:cubicBezTo>
                <a:cubicBezTo>
                  <a:pt x="340177" y="496860"/>
                  <a:pt x="340266" y="496683"/>
                  <a:pt x="340266" y="496683"/>
                </a:cubicBezTo>
                <a:lnTo>
                  <a:pt x="394648" y="416613"/>
                </a:lnTo>
                <a:close/>
                <a:moveTo>
                  <a:pt x="200617" y="381332"/>
                </a:moveTo>
                <a:lnTo>
                  <a:pt x="173916" y="416613"/>
                </a:lnTo>
                <a:lnTo>
                  <a:pt x="228209" y="496683"/>
                </a:lnTo>
                <a:cubicBezTo>
                  <a:pt x="228298" y="496683"/>
                  <a:pt x="228387" y="496860"/>
                  <a:pt x="228654" y="496949"/>
                </a:cubicBezTo>
                <a:cubicBezTo>
                  <a:pt x="228832" y="496949"/>
                  <a:pt x="228921" y="496860"/>
                  <a:pt x="229010" y="496860"/>
                </a:cubicBezTo>
                <a:lnTo>
                  <a:pt x="265413" y="451627"/>
                </a:lnTo>
                <a:cubicBezTo>
                  <a:pt x="258381" y="438385"/>
                  <a:pt x="253931" y="424078"/>
                  <a:pt x="251172" y="410747"/>
                </a:cubicBezTo>
                <a:cubicBezTo>
                  <a:pt x="232659" y="405060"/>
                  <a:pt x="215570" y="394840"/>
                  <a:pt x="200617" y="381332"/>
                </a:cubicBezTo>
                <a:close/>
                <a:moveTo>
                  <a:pt x="264612" y="368358"/>
                </a:moveTo>
                <a:cubicBezTo>
                  <a:pt x="264790" y="384620"/>
                  <a:pt x="267193" y="421323"/>
                  <a:pt x="284282" y="448605"/>
                </a:cubicBezTo>
                <a:cubicBezTo>
                  <a:pt x="301371" y="421323"/>
                  <a:pt x="303774" y="384620"/>
                  <a:pt x="303952" y="368358"/>
                </a:cubicBezTo>
                <a:close/>
                <a:moveTo>
                  <a:pt x="268138" y="309521"/>
                </a:moveTo>
                <a:cubicBezTo>
                  <a:pt x="273358" y="308799"/>
                  <a:pt x="278877" y="309021"/>
                  <a:pt x="284308" y="311377"/>
                </a:cubicBezTo>
                <a:cubicBezTo>
                  <a:pt x="295169" y="306665"/>
                  <a:pt x="306386" y="310488"/>
                  <a:pt x="314844" y="313333"/>
                </a:cubicBezTo>
                <a:cubicBezTo>
                  <a:pt x="317960" y="314400"/>
                  <a:pt x="323123" y="316178"/>
                  <a:pt x="324904" y="315911"/>
                </a:cubicBezTo>
                <a:cubicBezTo>
                  <a:pt x="328020" y="312177"/>
                  <a:pt x="333540" y="311644"/>
                  <a:pt x="337368" y="314666"/>
                </a:cubicBezTo>
                <a:cubicBezTo>
                  <a:pt x="341196" y="317778"/>
                  <a:pt x="341819" y="323379"/>
                  <a:pt x="338703" y="327113"/>
                </a:cubicBezTo>
                <a:cubicBezTo>
                  <a:pt x="334697" y="332092"/>
                  <a:pt x="329800" y="333692"/>
                  <a:pt x="324726" y="333692"/>
                </a:cubicBezTo>
                <a:cubicBezTo>
                  <a:pt x="319295" y="333692"/>
                  <a:pt x="313775" y="331825"/>
                  <a:pt x="309057" y="330225"/>
                </a:cubicBezTo>
                <a:cubicBezTo>
                  <a:pt x="299976" y="327113"/>
                  <a:pt x="294101" y="325513"/>
                  <a:pt x="289471" y="328802"/>
                </a:cubicBezTo>
                <a:cubicBezTo>
                  <a:pt x="289382" y="328802"/>
                  <a:pt x="289293" y="328891"/>
                  <a:pt x="289293" y="328891"/>
                </a:cubicBezTo>
                <a:cubicBezTo>
                  <a:pt x="289115" y="328980"/>
                  <a:pt x="288937" y="329069"/>
                  <a:pt x="288759" y="329158"/>
                </a:cubicBezTo>
                <a:cubicBezTo>
                  <a:pt x="288670" y="329247"/>
                  <a:pt x="288581" y="329336"/>
                  <a:pt x="288492" y="329336"/>
                </a:cubicBezTo>
                <a:cubicBezTo>
                  <a:pt x="288314" y="329425"/>
                  <a:pt x="288225" y="329514"/>
                  <a:pt x="288047" y="329602"/>
                </a:cubicBezTo>
                <a:cubicBezTo>
                  <a:pt x="287869" y="329691"/>
                  <a:pt x="287780" y="329691"/>
                  <a:pt x="287602" y="329780"/>
                </a:cubicBezTo>
                <a:cubicBezTo>
                  <a:pt x="287513" y="329780"/>
                  <a:pt x="287424" y="329869"/>
                  <a:pt x="287246" y="329869"/>
                </a:cubicBezTo>
                <a:cubicBezTo>
                  <a:pt x="287068" y="329958"/>
                  <a:pt x="286979" y="330047"/>
                  <a:pt x="286800" y="330047"/>
                </a:cubicBezTo>
                <a:cubicBezTo>
                  <a:pt x="286711" y="330136"/>
                  <a:pt x="286533" y="330136"/>
                  <a:pt x="286444" y="330136"/>
                </a:cubicBezTo>
                <a:cubicBezTo>
                  <a:pt x="286266" y="330225"/>
                  <a:pt x="286088" y="330225"/>
                  <a:pt x="285910" y="330225"/>
                </a:cubicBezTo>
                <a:cubicBezTo>
                  <a:pt x="285821" y="330314"/>
                  <a:pt x="285732" y="330314"/>
                  <a:pt x="285643" y="330314"/>
                </a:cubicBezTo>
                <a:cubicBezTo>
                  <a:pt x="285465" y="330314"/>
                  <a:pt x="285287" y="330403"/>
                  <a:pt x="285109" y="330403"/>
                </a:cubicBezTo>
                <a:cubicBezTo>
                  <a:pt x="285020" y="330403"/>
                  <a:pt x="284842" y="330403"/>
                  <a:pt x="284753" y="330403"/>
                </a:cubicBezTo>
                <a:cubicBezTo>
                  <a:pt x="284575" y="330403"/>
                  <a:pt x="284397" y="330403"/>
                  <a:pt x="284308" y="330403"/>
                </a:cubicBezTo>
                <a:cubicBezTo>
                  <a:pt x="284130" y="330403"/>
                  <a:pt x="284041" y="330403"/>
                  <a:pt x="283863" y="330403"/>
                </a:cubicBezTo>
                <a:cubicBezTo>
                  <a:pt x="283685" y="330403"/>
                  <a:pt x="283596" y="330403"/>
                  <a:pt x="283417" y="330403"/>
                </a:cubicBezTo>
                <a:cubicBezTo>
                  <a:pt x="283328" y="330403"/>
                  <a:pt x="283150" y="330314"/>
                  <a:pt x="282972" y="330314"/>
                </a:cubicBezTo>
                <a:cubicBezTo>
                  <a:pt x="282883" y="330314"/>
                  <a:pt x="282705" y="330314"/>
                  <a:pt x="282616" y="330225"/>
                </a:cubicBezTo>
                <a:cubicBezTo>
                  <a:pt x="282438" y="330225"/>
                  <a:pt x="282260" y="330225"/>
                  <a:pt x="282171" y="330136"/>
                </a:cubicBezTo>
                <a:cubicBezTo>
                  <a:pt x="281993" y="330136"/>
                  <a:pt x="281904" y="330136"/>
                  <a:pt x="281815" y="330047"/>
                </a:cubicBezTo>
                <a:cubicBezTo>
                  <a:pt x="281637" y="330047"/>
                  <a:pt x="281459" y="329958"/>
                  <a:pt x="281370" y="329958"/>
                </a:cubicBezTo>
                <a:cubicBezTo>
                  <a:pt x="281192" y="329869"/>
                  <a:pt x="281103" y="329780"/>
                  <a:pt x="280925" y="329780"/>
                </a:cubicBezTo>
                <a:cubicBezTo>
                  <a:pt x="280836" y="329691"/>
                  <a:pt x="280658" y="329691"/>
                  <a:pt x="280569" y="329602"/>
                </a:cubicBezTo>
                <a:cubicBezTo>
                  <a:pt x="280391" y="329514"/>
                  <a:pt x="280213" y="329425"/>
                  <a:pt x="280124" y="329336"/>
                </a:cubicBezTo>
                <a:cubicBezTo>
                  <a:pt x="280034" y="329336"/>
                  <a:pt x="279856" y="329247"/>
                  <a:pt x="279767" y="329158"/>
                </a:cubicBezTo>
                <a:cubicBezTo>
                  <a:pt x="279589" y="329069"/>
                  <a:pt x="279500" y="328980"/>
                  <a:pt x="279322" y="328891"/>
                </a:cubicBezTo>
                <a:cubicBezTo>
                  <a:pt x="279233" y="328891"/>
                  <a:pt x="279144" y="328802"/>
                  <a:pt x="279144" y="328802"/>
                </a:cubicBezTo>
                <a:cubicBezTo>
                  <a:pt x="274426" y="325424"/>
                  <a:pt x="268639" y="327113"/>
                  <a:pt x="259469" y="330225"/>
                </a:cubicBezTo>
                <a:cubicBezTo>
                  <a:pt x="254840" y="331825"/>
                  <a:pt x="249231" y="333692"/>
                  <a:pt x="243801" y="333692"/>
                </a:cubicBezTo>
                <a:cubicBezTo>
                  <a:pt x="238815" y="333692"/>
                  <a:pt x="233919" y="332092"/>
                  <a:pt x="229913" y="327113"/>
                </a:cubicBezTo>
                <a:cubicBezTo>
                  <a:pt x="226797" y="323379"/>
                  <a:pt x="227420" y="317778"/>
                  <a:pt x="231159" y="314666"/>
                </a:cubicBezTo>
                <a:cubicBezTo>
                  <a:pt x="234987" y="311555"/>
                  <a:pt x="240596" y="312088"/>
                  <a:pt x="243712" y="315911"/>
                </a:cubicBezTo>
                <a:cubicBezTo>
                  <a:pt x="245403" y="316178"/>
                  <a:pt x="250656" y="314400"/>
                  <a:pt x="253772" y="313333"/>
                </a:cubicBezTo>
                <a:cubicBezTo>
                  <a:pt x="258001" y="311910"/>
                  <a:pt x="262919" y="310243"/>
                  <a:pt x="268138" y="309521"/>
                </a:cubicBezTo>
                <a:close/>
                <a:moveTo>
                  <a:pt x="474130" y="245098"/>
                </a:moveTo>
                <a:cubicBezTo>
                  <a:pt x="468612" y="245098"/>
                  <a:pt x="464072" y="249630"/>
                  <a:pt x="464072" y="255229"/>
                </a:cubicBezTo>
                <a:lnTo>
                  <a:pt x="464072" y="280112"/>
                </a:lnTo>
                <a:lnTo>
                  <a:pt x="484187" y="280112"/>
                </a:lnTo>
                <a:lnTo>
                  <a:pt x="484187" y="255229"/>
                </a:lnTo>
                <a:cubicBezTo>
                  <a:pt x="484187" y="249630"/>
                  <a:pt x="479737" y="245098"/>
                  <a:pt x="474130" y="245098"/>
                </a:cubicBezTo>
                <a:close/>
                <a:moveTo>
                  <a:pt x="350700" y="236805"/>
                </a:moveTo>
                <a:cubicBezTo>
                  <a:pt x="355685" y="236805"/>
                  <a:pt x="359601" y="240808"/>
                  <a:pt x="359601" y="245700"/>
                </a:cubicBezTo>
                <a:cubicBezTo>
                  <a:pt x="359601" y="255841"/>
                  <a:pt x="351412" y="264114"/>
                  <a:pt x="341265" y="264114"/>
                </a:cubicBezTo>
                <a:cubicBezTo>
                  <a:pt x="336369" y="264114"/>
                  <a:pt x="332363" y="260111"/>
                  <a:pt x="332363" y="255219"/>
                </a:cubicBezTo>
                <a:cubicBezTo>
                  <a:pt x="332363" y="250237"/>
                  <a:pt x="336369" y="246323"/>
                  <a:pt x="341265" y="246323"/>
                </a:cubicBezTo>
                <a:cubicBezTo>
                  <a:pt x="341532" y="246323"/>
                  <a:pt x="341799" y="246056"/>
                  <a:pt x="341799" y="245700"/>
                </a:cubicBezTo>
                <a:cubicBezTo>
                  <a:pt x="341799" y="240808"/>
                  <a:pt x="345804" y="236805"/>
                  <a:pt x="350700" y="236805"/>
                </a:cubicBezTo>
                <a:close/>
                <a:moveTo>
                  <a:pt x="236807" y="236805"/>
                </a:moveTo>
                <a:cubicBezTo>
                  <a:pt x="241792" y="236805"/>
                  <a:pt x="245709" y="240808"/>
                  <a:pt x="245709" y="245700"/>
                </a:cubicBezTo>
                <a:cubicBezTo>
                  <a:pt x="245709" y="255841"/>
                  <a:pt x="237520" y="264114"/>
                  <a:pt x="227372" y="264114"/>
                </a:cubicBezTo>
                <a:cubicBezTo>
                  <a:pt x="222476" y="264114"/>
                  <a:pt x="218471" y="260111"/>
                  <a:pt x="218471" y="255219"/>
                </a:cubicBezTo>
                <a:cubicBezTo>
                  <a:pt x="218471" y="250237"/>
                  <a:pt x="222476" y="246323"/>
                  <a:pt x="227372" y="246323"/>
                </a:cubicBezTo>
                <a:cubicBezTo>
                  <a:pt x="227639" y="246323"/>
                  <a:pt x="227906" y="246056"/>
                  <a:pt x="227906" y="245700"/>
                </a:cubicBezTo>
                <a:cubicBezTo>
                  <a:pt x="227906" y="240808"/>
                  <a:pt x="231912" y="236805"/>
                  <a:pt x="236807" y="236805"/>
                </a:cubicBezTo>
                <a:close/>
                <a:moveTo>
                  <a:pt x="284282" y="235678"/>
                </a:moveTo>
                <a:cubicBezTo>
                  <a:pt x="278674" y="235678"/>
                  <a:pt x="274135" y="240121"/>
                  <a:pt x="274135" y="245720"/>
                </a:cubicBezTo>
                <a:cubicBezTo>
                  <a:pt x="274135" y="271492"/>
                  <a:pt x="253130" y="292553"/>
                  <a:pt x="227319" y="292553"/>
                </a:cubicBezTo>
                <a:cubicBezTo>
                  <a:pt x="201418" y="292553"/>
                  <a:pt x="180413" y="271492"/>
                  <a:pt x="180413" y="245720"/>
                </a:cubicBezTo>
                <a:cubicBezTo>
                  <a:pt x="180413" y="245542"/>
                  <a:pt x="180413" y="245364"/>
                  <a:pt x="180413" y="245098"/>
                </a:cubicBezTo>
                <a:lnTo>
                  <a:pt x="159942" y="245098"/>
                </a:lnTo>
                <a:lnTo>
                  <a:pt x="159942" y="245453"/>
                </a:lnTo>
                <a:cubicBezTo>
                  <a:pt x="159942" y="278690"/>
                  <a:pt x="170088" y="312193"/>
                  <a:pt x="188512" y="339920"/>
                </a:cubicBezTo>
                <a:cubicBezTo>
                  <a:pt x="204355" y="363825"/>
                  <a:pt x="225271" y="381599"/>
                  <a:pt x="248057" y="390752"/>
                </a:cubicBezTo>
                <a:cubicBezTo>
                  <a:pt x="246099" y="373068"/>
                  <a:pt x="246900" y="360093"/>
                  <a:pt x="246989" y="358938"/>
                </a:cubicBezTo>
                <a:cubicBezTo>
                  <a:pt x="247256" y="354228"/>
                  <a:pt x="251172" y="350584"/>
                  <a:pt x="255800" y="350584"/>
                </a:cubicBezTo>
                <a:lnTo>
                  <a:pt x="312674" y="350584"/>
                </a:lnTo>
                <a:cubicBezTo>
                  <a:pt x="317392" y="350584"/>
                  <a:pt x="321308" y="354228"/>
                  <a:pt x="321575" y="358938"/>
                </a:cubicBezTo>
                <a:cubicBezTo>
                  <a:pt x="321664" y="360093"/>
                  <a:pt x="322376" y="373156"/>
                  <a:pt x="320507" y="390841"/>
                </a:cubicBezTo>
                <a:cubicBezTo>
                  <a:pt x="343293" y="381688"/>
                  <a:pt x="364120" y="364003"/>
                  <a:pt x="379963" y="340098"/>
                </a:cubicBezTo>
                <a:cubicBezTo>
                  <a:pt x="398387" y="312371"/>
                  <a:pt x="408533" y="278779"/>
                  <a:pt x="408533" y="245453"/>
                </a:cubicBezTo>
                <a:lnTo>
                  <a:pt x="408533" y="245098"/>
                </a:lnTo>
                <a:lnTo>
                  <a:pt x="388062" y="245098"/>
                </a:lnTo>
                <a:cubicBezTo>
                  <a:pt x="388062" y="245364"/>
                  <a:pt x="388062" y="245542"/>
                  <a:pt x="388062" y="245720"/>
                </a:cubicBezTo>
                <a:cubicBezTo>
                  <a:pt x="388062" y="271492"/>
                  <a:pt x="367057" y="292553"/>
                  <a:pt x="341245" y="292553"/>
                </a:cubicBezTo>
                <a:cubicBezTo>
                  <a:pt x="315345" y="292553"/>
                  <a:pt x="294339" y="271492"/>
                  <a:pt x="294339" y="245720"/>
                </a:cubicBezTo>
                <a:cubicBezTo>
                  <a:pt x="294339" y="240121"/>
                  <a:pt x="289800" y="235678"/>
                  <a:pt x="284282" y="235678"/>
                </a:cubicBezTo>
                <a:close/>
                <a:moveTo>
                  <a:pt x="341245" y="216660"/>
                </a:moveTo>
                <a:cubicBezTo>
                  <a:pt x="325224" y="216660"/>
                  <a:pt x="312140" y="229724"/>
                  <a:pt x="312140" y="245720"/>
                </a:cubicBezTo>
                <a:cubicBezTo>
                  <a:pt x="312140" y="261716"/>
                  <a:pt x="325224" y="274780"/>
                  <a:pt x="341245" y="274780"/>
                </a:cubicBezTo>
                <a:cubicBezTo>
                  <a:pt x="357266" y="274780"/>
                  <a:pt x="370261" y="261716"/>
                  <a:pt x="370261" y="245720"/>
                </a:cubicBezTo>
                <a:cubicBezTo>
                  <a:pt x="370261" y="229724"/>
                  <a:pt x="357266" y="216660"/>
                  <a:pt x="341245" y="216660"/>
                </a:cubicBezTo>
                <a:close/>
                <a:moveTo>
                  <a:pt x="227319" y="216660"/>
                </a:moveTo>
                <a:cubicBezTo>
                  <a:pt x="211298" y="216660"/>
                  <a:pt x="198214" y="229724"/>
                  <a:pt x="198214" y="245720"/>
                </a:cubicBezTo>
                <a:cubicBezTo>
                  <a:pt x="198214" y="261716"/>
                  <a:pt x="211298" y="274780"/>
                  <a:pt x="227319" y="274780"/>
                </a:cubicBezTo>
                <a:cubicBezTo>
                  <a:pt x="243339" y="274780"/>
                  <a:pt x="256334" y="261716"/>
                  <a:pt x="256334" y="245720"/>
                </a:cubicBezTo>
                <a:cubicBezTo>
                  <a:pt x="256334" y="229724"/>
                  <a:pt x="243339" y="216660"/>
                  <a:pt x="227319" y="216660"/>
                </a:cubicBezTo>
                <a:close/>
                <a:moveTo>
                  <a:pt x="284282" y="178802"/>
                </a:moveTo>
                <a:cubicBezTo>
                  <a:pt x="249570" y="178802"/>
                  <a:pt x="217083" y="182624"/>
                  <a:pt x="192696" y="189555"/>
                </a:cubicBezTo>
                <a:cubicBezTo>
                  <a:pt x="166083" y="197109"/>
                  <a:pt x="160209" y="205285"/>
                  <a:pt x="160209" y="207773"/>
                </a:cubicBezTo>
                <a:cubicBezTo>
                  <a:pt x="160209" y="208573"/>
                  <a:pt x="160120" y="209373"/>
                  <a:pt x="159942" y="210084"/>
                </a:cubicBezTo>
                <a:lnTo>
                  <a:pt x="159942" y="227324"/>
                </a:lnTo>
                <a:lnTo>
                  <a:pt x="184151" y="227324"/>
                </a:lnTo>
                <a:cubicBezTo>
                  <a:pt x="191361" y="210617"/>
                  <a:pt x="208004" y="198887"/>
                  <a:pt x="227319" y="198887"/>
                </a:cubicBezTo>
                <a:cubicBezTo>
                  <a:pt x="244853" y="198887"/>
                  <a:pt x="260250" y="208662"/>
                  <a:pt x="268261" y="222970"/>
                </a:cubicBezTo>
                <a:cubicBezTo>
                  <a:pt x="272800" y="219771"/>
                  <a:pt x="278318" y="217904"/>
                  <a:pt x="284282" y="217904"/>
                </a:cubicBezTo>
                <a:cubicBezTo>
                  <a:pt x="290245" y="217904"/>
                  <a:pt x="295763" y="219771"/>
                  <a:pt x="300303" y="222970"/>
                </a:cubicBezTo>
                <a:cubicBezTo>
                  <a:pt x="308313" y="208662"/>
                  <a:pt x="323622" y="198887"/>
                  <a:pt x="341245" y="198887"/>
                </a:cubicBezTo>
                <a:cubicBezTo>
                  <a:pt x="360560" y="198887"/>
                  <a:pt x="377203" y="210617"/>
                  <a:pt x="384324" y="227324"/>
                </a:cubicBezTo>
                <a:lnTo>
                  <a:pt x="408533" y="227324"/>
                </a:lnTo>
                <a:lnTo>
                  <a:pt x="408533" y="209728"/>
                </a:lnTo>
                <a:cubicBezTo>
                  <a:pt x="408355" y="209106"/>
                  <a:pt x="408266" y="208484"/>
                  <a:pt x="408266" y="207773"/>
                </a:cubicBezTo>
                <a:cubicBezTo>
                  <a:pt x="408266" y="205285"/>
                  <a:pt x="402481" y="197109"/>
                  <a:pt x="375779" y="189555"/>
                </a:cubicBezTo>
                <a:cubicBezTo>
                  <a:pt x="351481" y="182624"/>
                  <a:pt x="318994" y="178802"/>
                  <a:pt x="284282" y="178802"/>
                </a:cubicBezTo>
                <a:close/>
                <a:moveTo>
                  <a:pt x="284282" y="140856"/>
                </a:moveTo>
                <a:cubicBezTo>
                  <a:pt x="249570" y="140856"/>
                  <a:pt x="217083" y="144677"/>
                  <a:pt x="192696" y="151609"/>
                </a:cubicBezTo>
                <a:cubicBezTo>
                  <a:pt x="166083" y="159252"/>
                  <a:pt x="160209" y="167338"/>
                  <a:pt x="160209" y="169916"/>
                </a:cubicBezTo>
                <a:cubicBezTo>
                  <a:pt x="160209" y="170627"/>
                  <a:pt x="160120" y="171426"/>
                  <a:pt x="159942" y="172137"/>
                </a:cubicBezTo>
                <a:lnTo>
                  <a:pt x="159942" y="183690"/>
                </a:lnTo>
                <a:cubicBezTo>
                  <a:pt x="167062" y="179424"/>
                  <a:pt x="176408" y="175692"/>
                  <a:pt x="187800" y="172404"/>
                </a:cubicBezTo>
                <a:cubicBezTo>
                  <a:pt x="213701" y="165028"/>
                  <a:pt x="247968" y="161029"/>
                  <a:pt x="284282" y="161029"/>
                </a:cubicBezTo>
                <a:cubicBezTo>
                  <a:pt x="320596" y="161029"/>
                  <a:pt x="354774" y="165028"/>
                  <a:pt x="380675" y="172404"/>
                </a:cubicBezTo>
                <a:cubicBezTo>
                  <a:pt x="392067" y="175692"/>
                  <a:pt x="401413" y="179424"/>
                  <a:pt x="408533" y="183601"/>
                </a:cubicBezTo>
                <a:lnTo>
                  <a:pt x="408533" y="171871"/>
                </a:lnTo>
                <a:cubicBezTo>
                  <a:pt x="408355" y="171249"/>
                  <a:pt x="408266" y="170538"/>
                  <a:pt x="408266" y="169916"/>
                </a:cubicBezTo>
                <a:cubicBezTo>
                  <a:pt x="408266" y="167338"/>
                  <a:pt x="402481" y="159252"/>
                  <a:pt x="375779" y="151609"/>
                </a:cubicBezTo>
                <a:cubicBezTo>
                  <a:pt x="351481" y="144677"/>
                  <a:pt x="318994" y="140856"/>
                  <a:pt x="284282" y="140856"/>
                </a:cubicBezTo>
                <a:close/>
                <a:moveTo>
                  <a:pt x="284282" y="74472"/>
                </a:moveTo>
                <a:cubicBezTo>
                  <a:pt x="249570" y="74472"/>
                  <a:pt x="217083" y="78293"/>
                  <a:pt x="192696" y="85225"/>
                </a:cubicBezTo>
                <a:cubicBezTo>
                  <a:pt x="166083" y="92867"/>
                  <a:pt x="160209" y="101043"/>
                  <a:pt x="160209" y="103531"/>
                </a:cubicBezTo>
                <a:cubicBezTo>
                  <a:pt x="160209" y="104331"/>
                  <a:pt x="160120" y="105042"/>
                  <a:pt x="159942" y="105753"/>
                </a:cubicBezTo>
                <a:lnTo>
                  <a:pt x="159942" y="138279"/>
                </a:lnTo>
                <a:cubicBezTo>
                  <a:pt x="160387" y="139789"/>
                  <a:pt x="160387" y="141478"/>
                  <a:pt x="159942" y="143078"/>
                </a:cubicBezTo>
                <a:lnTo>
                  <a:pt x="159942" y="145744"/>
                </a:lnTo>
                <a:cubicBezTo>
                  <a:pt x="167062" y="141567"/>
                  <a:pt x="176408" y="137834"/>
                  <a:pt x="187800" y="134546"/>
                </a:cubicBezTo>
                <a:cubicBezTo>
                  <a:pt x="213701" y="127170"/>
                  <a:pt x="247968" y="123082"/>
                  <a:pt x="284282" y="123082"/>
                </a:cubicBezTo>
                <a:cubicBezTo>
                  <a:pt x="320596" y="123082"/>
                  <a:pt x="354774" y="127170"/>
                  <a:pt x="380675" y="134546"/>
                </a:cubicBezTo>
                <a:cubicBezTo>
                  <a:pt x="392067" y="137745"/>
                  <a:pt x="401413" y="141478"/>
                  <a:pt x="408533" y="145655"/>
                </a:cubicBezTo>
                <a:lnTo>
                  <a:pt x="408533" y="139345"/>
                </a:lnTo>
                <a:cubicBezTo>
                  <a:pt x="408177" y="138012"/>
                  <a:pt x="408177" y="136679"/>
                  <a:pt x="408533" y="135435"/>
                </a:cubicBezTo>
                <a:lnTo>
                  <a:pt x="408533" y="105486"/>
                </a:lnTo>
                <a:cubicBezTo>
                  <a:pt x="408355" y="104864"/>
                  <a:pt x="408266" y="104242"/>
                  <a:pt x="408266" y="103531"/>
                </a:cubicBezTo>
                <a:cubicBezTo>
                  <a:pt x="408266" y="101043"/>
                  <a:pt x="402481" y="92867"/>
                  <a:pt x="375779" y="85225"/>
                </a:cubicBezTo>
                <a:cubicBezTo>
                  <a:pt x="351481" y="78293"/>
                  <a:pt x="318994" y="74472"/>
                  <a:pt x="284282" y="74472"/>
                </a:cubicBezTo>
                <a:close/>
                <a:moveTo>
                  <a:pt x="279431" y="17729"/>
                </a:moveTo>
                <a:cubicBezTo>
                  <a:pt x="270464" y="17729"/>
                  <a:pt x="261496" y="19196"/>
                  <a:pt x="252952" y="22128"/>
                </a:cubicBezTo>
                <a:lnTo>
                  <a:pt x="59811" y="88246"/>
                </a:lnTo>
                <a:cubicBezTo>
                  <a:pt x="56073" y="89579"/>
                  <a:pt x="55628" y="92778"/>
                  <a:pt x="55628" y="94111"/>
                </a:cubicBezTo>
                <a:cubicBezTo>
                  <a:pt x="55628" y="95444"/>
                  <a:pt x="56073" y="98644"/>
                  <a:pt x="59811" y="99977"/>
                </a:cubicBezTo>
                <a:lnTo>
                  <a:pt x="142141" y="128148"/>
                </a:lnTo>
                <a:lnTo>
                  <a:pt x="142141" y="103531"/>
                </a:lnTo>
                <a:cubicBezTo>
                  <a:pt x="142141" y="102465"/>
                  <a:pt x="142319" y="101487"/>
                  <a:pt x="142675" y="100599"/>
                </a:cubicBezTo>
                <a:cubicBezTo>
                  <a:pt x="144544" y="87091"/>
                  <a:pt x="159764" y="76160"/>
                  <a:pt x="187800" y="68162"/>
                </a:cubicBezTo>
                <a:cubicBezTo>
                  <a:pt x="213701" y="60786"/>
                  <a:pt x="247968" y="56698"/>
                  <a:pt x="284282" y="56698"/>
                </a:cubicBezTo>
                <a:cubicBezTo>
                  <a:pt x="320596" y="56698"/>
                  <a:pt x="354863" y="60786"/>
                  <a:pt x="380675" y="68162"/>
                </a:cubicBezTo>
                <a:cubicBezTo>
                  <a:pt x="409067" y="76249"/>
                  <a:pt x="424198" y="87269"/>
                  <a:pt x="425889" y="100954"/>
                </a:cubicBezTo>
                <a:cubicBezTo>
                  <a:pt x="426156" y="101754"/>
                  <a:pt x="426334" y="102643"/>
                  <a:pt x="426334" y="103531"/>
                </a:cubicBezTo>
                <a:lnTo>
                  <a:pt x="426334" y="124860"/>
                </a:lnTo>
                <a:lnTo>
                  <a:pt x="499051" y="99977"/>
                </a:lnTo>
                <a:cubicBezTo>
                  <a:pt x="502790" y="98644"/>
                  <a:pt x="503235" y="95444"/>
                  <a:pt x="503235" y="94111"/>
                </a:cubicBezTo>
                <a:cubicBezTo>
                  <a:pt x="503235" y="92778"/>
                  <a:pt x="502790" y="89579"/>
                  <a:pt x="499051" y="88246"/>
                </a:cubicBezTo>
                <a:lnTo>
                  <a:pt x="305910" y="22128"/>
                </a:lnTo>
                <a:cubicBezTo>
                  <a:pt x="297365" y="19196"/>
                  <a:pt x="288398" y="17729"/>
                  <a:pt x="279431" y="17729"/>
                </a:cubicBezTo>
                <a:close/>
                <a:moveTo>
                  <a:pt x="279431" y="0"/>
                </a:moveTo>
                <a:cubicBezTo>
                  <a:pt x="290356" y="0"/>
                  <a:pt x="301282" y="1778"/>
                  <a:pt x="311695" y="5332"/>
                </a:cubicBezTo>
                <a:lnTo>
                  <a:pt x="504837" y="71450"/>
                </a:lnTo>
                <a:cubicBezTo>
                  <a:pt x="514627" y="74827"/>
                  <a:pt x="521036" y="83714"/>
                  <a:pt x="521036" y="94111"/>
                </a:cubicBezTo>
                <a:cubicBezTo>
                  <a:pt x="521036" y="104509"/>
                  <a:pt x="514627" y="113396"/>
                  <a:pt x="504837" y="116773"/>
                </a:cubicBezTo>
                <a:lnTo>
                  <a:pt x="483030" y="124238"/>
                </a:lnTo>
                <a:lnTo>
                  <a:pt x="483030" y="228835"/>
                </a:lnTo>
                <a:cubicBezTo>
                  <a:pt x="494067" y="232567"/>
                  <a:pt x="501988" y="242965"/>
                  <a:pt x="501988" y="255229"/>
                </a:cubicBezTo>
                <a:lnTo>
                  <a:pt x="501988" y="288999"/>
                </a:lnTo>
                <a:cubicBezTo>
                  <a:pt x="501988" y="293886"/>
                  <a:pt x="498072" y="297885"/>
                  <a:pt x="493088" y="297885"/>
                </a:cubicBezTo>
                <a:lnTo>
                  <a:pt x="455172" y="297885"/>
                </a:lnTo>
                <a:cubicBezTo>
                  <a:pt x="450277" y="297885"/>
                  <a:pt x="446271" y="293886"/>
                  <a:pt x="446271" y="288999"/>
                </a:cubicBezTo>
                <a:lnTo>
                  <a:pt x="446271" y="255229"/>
                </a:lnTo>
                <a:cubicBezTo>
                  <a:pt x="446271" y="242965"/>
                  <a:pt x="454193" y="232567"/>
                  <a:pt x="465229" y="228835"/>
                </a:cubicBezTo>
                <a:lnTo>
                  <a:pt x="465229" y="130281"/>
                </a:lnTo>
                <a:lnTo>
                  <a:pt x="426334" y="143611"/>
                </a:lnTo>
                <a:lnTo>
                  <a:pt x="426334" y="245453"/>
                </a:lnTo>
                <a:cubicBezTo>
                  <a:pt x="426334" y="292109"/>
                  <a:pt x="408622" y="336721"/>
                  <a:pt x="380586" y="368535"/>
                </a:cubicBezTo>
                <a:lnTo>
                  <a:pt x="410224" y="407815"/>
                </a:lnTo>
                <a:lnTo>
                  <a:pt x="498339" y="424255"/>
                </a:lnTo>
                <a:cubicBezTo>
                  <a:pt x="498606" y="424255"/>
                  <a:pt x="498873" y="424344"/>
                  <a:pt x="499140" y="424433"/>
                </a:cubicBezTo>
                <a:cubicBezTo>
                  <a:pt x="519968" y="430210"/>
                  <a:pt x="537679" y="443184"/>
                  <a:pt x="550407" y="461758"/>
                </a:cubicBezTo>
                <a:cubicBezTo>
                  <a:pt x="562067" y="478731"/>
                  <a:pt x="568475" y="499349"/>
                  <a:pt x="568475" y="519611"/>
                </a:cubicBezTo>
                <a:lnTo>
                  <a:pt x="568475" y="571509"/>
                </a:lnTo>
                <a:cubicBezTo>
                  <a:pt x="568475" y="590172"/>
                  <a:pt x="551742" y="605368"/>
                  <a:pt x="531093" y="605368"/>
                </a:cubicBezTo>
                <a:lnTo>
                  <a:pt x="322287" y="605368"/>
                </a:lnTo>
                <a:cubicBezTo>
                  <a:pt x="322287" y="605368"/>
                  <a:pt x="322198" y="605368"/>
                  <a:pt x="322198" y="605368"/>
                </a:cubicBezTo>
                <a:lnTo>
                  <a:pt x="246366" y="605368"/>
                </a:lnTo>
                <a:cubicBezTo>
                  <a:pt x="246277" y="605368"/>
                  <a:pt x="246277" y="605368"/>
                  <a:pt x="246277" y="605368"/>
                </a:cubicBezTo>
                <a:lnTo>
                  <a:pt x="37382" y="605368"/>
                </a:lnTo>
                <a:cubicBezTo>
                  <a:pt x="16822" y="605368"/>
                  <a:pt x="0" y="590172"/>
                  <a:pt x="0" y="571509"/>
                </a:cubicBezTo>
                <a:lnTo>
                  <a:pt x="0" y="519611"/>
                </a:lnTo>
                <a:cubicBezTo>
                  <a:pt x="0" y="499349"/>
                  <a:pt x="6497" y="478731"/>
                  <a:pt x="18068" y="461758"/>
                </a:cubicBezTo>
                <a:cubicBezTo>
                  <a:pt x="30795" y="443184"/>
                  <a:pt x="48507" y="430210"/>
                  <a:pt x="69424" y="424433"/>
                </a:cubicBezTo>
                <a:cubicBezTo>
                  <a:pt x="69602" y="424344"/>
                  <a:pt x="69869" y="424255"/>
                  <a:pt x="70136" y="424255"/>
                </a:cubicBezTo>
                <a:lnTo>
                  <a:pt x="158340" y="407815"/>
                </a:lnTo>
                <a:lnTo>
                  <a:pt x="187978" y="368535"/>
                </a:lnTo>
                <a:cubicBezTo>
                  <a:pt x="159853" y="336632"/>
                  <a:pt x="142141" y="291931"/>
                  <a:pt x="142141" y="245453"/>
                </a:cubicBezTo>
                <a:lnTo>
                  <a:pt x="142141" y="146899"/>
                </a:lnTo>
                <a:lnTo>
                  <a:pt x="54026" y="116773"/>
                </a:lnTo>
                <a:cubicBezTo>
                  <a:pt x="44235" y="113396"/>
                  <a:pt x="37827" y="104509"/>
                  <a:pt x="37827" y="94111"/>
                </a:cubicBezTo>
                <a:cubicBezTo>
                  <a:pt x="37827" y="83714"/>
                  <a:pt x="44235" y="74827"/>
                  <a:pt x="54026" y="71450"/>
                </a:cubicBezTo>
                <a:lnTo>
                  <a:pt x="247167" y="5332"/>
                </a:lnTo>
                <a:cubicBezTo>
                  <a:pt x="257580" y="1778"/>
                  <a:pt x="268506" y="0"/>
                  <a:pt x="279431" y="0"/>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85000"/>
                  <a:lumOff val="15000"/>
                </a:schemeClr>
              </a:solidFill>
              <a:cs typeface="+mn-ea"/>
              <a:sym typeface="+mn-lt"/>
            </a:endParaRPr>
          </a:p>
        </p:txBody>
      </p:sp>
      <p:pic>
        <p:nvPicPr>
          <p:cNvPr id="49" name="图片 48" descr="微信图片_20231020172417"/>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4460557" y="3771160"/>
            <a:ext cx="3270885" cy="743585"/>
          </a:xfrm>
          <a:prstGeom prst="rect">
            <a:avLst/>
          </a:prstGeom>
        </p:spPr>
      </p:pic>
    </p:spTree>
    <p:extLst>
      <p:ext uri="{BB962C8B-B14F-4D97-AF65-F5344CB8AC3E}">
        <p14:creationId xmlns:p14="http://schemas.microsoft.com/office/powerpoint/2010/main" val="4453358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105025"/>
            <a:ext cx="12192000" cy="2647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3" name="文本框 42"/>
          <p:cNvSpPr txBox="1"/>
          <p:nvPr/>
        </p:nvSpPr>
        <p:spPr>
          <a:xfrm>
            <a:off x="2699304" y="2501677"/>
            <a:ext cx="2002471" cy="1862048"/>
          </a:xfrm>
          <a:prstGeom prst="rect">
            <a:avLst/>
          </a:prstGeom>
          <a:noFill/>
        </p:spPr>
        <p:txBody>
          <a:bodyPr wrap="none" rtlCol="0">
            <a:spAutoFit/>
          </a:bodyPr>
          <a:lstStyle/>
          <a:p>
            <a:pPr algn="l"/>
            <a:r>
              <a:rPr lang="en-US" altLang="zh-CN" sz="11500" b="1" dirty="0">
                <a:solidFill>
                  <a:schemeClr val="bg1"/>
                </a:solidFill>
                <a:sym typeface="Wingdings" panose="05000000000000000000" pitchFamily="2" charset="2"/>
              </a:rPr>
              <a:t>01</a:t>
            </a:r>
            <a:endParaRPr lang="zh-CN" altLang="en-US" sz="11500" b="1" dirty="0">
              <a:solidFill>
                <a:schemeClr val="bg1"/>
              </a:solidFill>
              <a:sym typeface="Wingdings" panose="05000000000000000000" pitchFamily="2" charset="2"/>
            </a:endParaRPr>
          </a:p>
        </p:txBody>
      </p:sp>
      <p:sp>
        <p:nvSpPr>
          <p:cNvPr id="44" name="文本框 43"/>
          <p:cNvSpPr txBox="1"/>
          <p:nvPr/>
        </p:nvSpPr>
        <p:spPr>
          <a:xfrm>
            <a:off x="4701775" y="2321004"/>
            <a:ext cx="3926972" cy="1107996"/>
          </a:xfrm>
          <a:prstGeom prst="rect">
            <a:avLst/>
          </a:prstGeom>
          <a:noFill/>
        </p:spPr>
        <p:txBody>
          <a:bodyPr wrap="none" rtlCol="0">
            <a:spAutoFit/>
          </a:bodyPr>
          <a:lstStyle/>
          <a:p>
            <a:pPr algn="l"/>
            <a:r>
              <a:rPr lang="en-US" altLang="zh-CN" sz="6600" b="1" dirty="0">
                <a:solidFill>
                  <a:schemeClr val="bg1">
                    <a:alpha val="10000"/>
                  </a:schemeClr>
                </a:solidFill>
                <a:sym typeface="Wingdings" panose="05000000000000000000" pitchFamily="2" charset="2"/>
              </a:rPr>
              <a:t>Part One</a:t>
            </a:r>
            <a:endParaRPr lang="zh-CN" altLang="en-US" sz="6600" b="1" dirty="0">
              <a:solidFill>
                <a:schemeClr val="bg1">
                  <a:alpha val="10000"/>
                </a:schemeClr>
              </a:solidFill>
              <a:sym typeface="Wingdings" panose="05000000000000000000" pitchFamily="2" charset="2"/>
            </a:endParaRPr>
          </a:p>
        </p:txBody>
      </p:sp>
      <p:sp>
        <p:nvSpPr>
          <p:cNvPr id="45" name="PA-文本框 21"/>
          <p:cNvSpPr txBox="1"/>
          <p:nvPr>
            <p:custDataLst>
              <p:tags r:id="rId1"/>
            </p:custDataLst>
          </p:nvPr>
        </p:nvSpPr>
        <p:spPr>
          <a:xfrm>
            <a:off x="4700512" y="2817633"/>
            <a:ext cx="6418337" cy="769441"/>
          </a:xfrm>
          <a:prstGeom prst="rect">
            <a:avLst/>
          </a:prstGeom>
          <a:noFill/>
        </p:spPr>
        <p:txBody>
          <a:bodyPr wrap="square" rtlCol="0">
            <a:spAutoFit/>
          </a:bodyPr>
          <a:lstStyle/>
          <a:p>
            <a:pPr algn="l"/>
            <a:r>
              <a:rPr lang="zh-CN" altLang="en-US" sz="4400" b="1" dirty="0">
                <a:solidFill>
                  <a:schemeClr val="bg1"/>
                </a:solidFill>
                <a:cs typeface="+mn-ea"/>
                <a:sym typeface="+mn-lt"/>
              </a:rPr>
              <a:t>论文背景及研究意义</a:t>
            </a:r>
          </a:p>
        </p:txBody>
      </p:sp>
      <p:sp>
        <p:nvSpPr>
          <p:cNvPr id="46" name="文本框 45"/>
          <p:cNvSpPr txBox="1"/>
          <p:nvPr/>
        </p:nvSpPr>
        <p:spPr>
          <a:xfrm>
            <a:off x="5329929" y="3478475"/>
            <a:ext cx="4065270" cy="337185"/>
          </a:xfrm>
          <a:prstGeom prst="rect">
            <a:avLst/>
          </a:prstGeom>
          <a:noFill/>
        </p:spPr>
        <p:txBody>
          <a:bodyPr wrap="none" rtlCol="0">
            <a:spAutoFit/>
          </a:bodyPr>
          <a:lstStyle/>
          <a:p>
            <a:pPr algn="l"/>
            <a:r>
              <a:rPr lang="en-US" altLang="zh-CN" sz="1600" dirty="0">
                <a:solidFill>
                  <a:schemeClr val="bg1"/>
                </a:solidFill>
                <a:sym typeface="Wingdings" panose="05000000000000000000" pitchFamily="2" charset="2"/>
              </a:rPr>
              <a:t>THE BACKGROUND AND SIGNIFICANCE</a:t>
            </a:r>
            <a:endParaRPr lang="zh-CN" altLang="en-US" sz="1600" dirty="0">
              <a:solidFill>
                <a:schemeClr val="bg1"/>
              </a:solidFill>
              <a:sym typeface="Wingdings" panose="05000000000000000000" pitchFamily="2" charset="2"/>
            </a:endParaRPr>
          </a:p>
        </p:txBody>
      </p:sp>
      <p:cxnSp>
        <p:nvCxnSpPr>
          <p:cNvPr id="47" name="直接连接符 46"/>
          <p:cNvCxnSpPr/>
          <p:nvPr/>
        </p:nvCxnSpPr>
        <p:spPr>
          <a:xfrm flipV="1">
            <a:off x="0" y="3515451"/>
            <a:ext cx="2160000" cy="716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032000" y="3515451"/>
            <a:ext cx="2160000" cy="7162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36097" y="144889"/>
            <a:ext cx="1828800" cy="74157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3656573" y="151416"/>
            <a:ext cx="1402080" cy="460375"/>
          </a:xfrm>
          <a:prstGeom prst="rect">
            <a:avLst/>
          </a:prstGeom>
          <a:noFill/>
        </p:spPr>
        <p:txBody>
          <a:bodyPr wrap="none" rtlCol="0">
            <a:spAutoFit/>
          </a:bodyPr>
          <a:lstStyle/>
          <a:p>
            <a:r>
              <a:rPr lang="zh-CN" altLang="en-US" sz="2400" dirty="0">
                <a:solidFill>
                  <a:schemeClr val="bg1">
                    <a:lumMod val="85000"/>
                  </a:schemeClr>
                </a:solidFill>
              </a:rPr>
              <a:t>研究现状</a:t>
            </a:r>
          </a:p>
        </p:txBody>
      </p:sp>
      <p:sp>
        <p:nvSpPr>
          <p:cNvPr id="44" name="文本框 43"/>
          <p:cNvSpPr txBox="1"/>
          <p:nvPr/>
        </p:nvSpPr>
        <p:spPr>
          <a:xfrm>
            <a:off x="5633489" y="151416"/>
            <a:ext cx="1402080" cy="460375"/>
          </a:xfrm>
          <a:prstGeom prst="rect">
            <a:avLst/>
          </a:prstGeom>
          <a:noFill/>
        </p:spPr>
        <p:txBody>
          <a:bodyPr wrap="none" rtlCol="0">
            <a:spAutoFit/>
          </a:bodyPr>
          <a:lstStyle/>
          <a:p>
            <a:r>
              <a:rPr lang="zh-CN" altLang="en-US" sz="2400" dirty="0">
                <a:solidFill>
                  <a:schemeClr val="bg1">
                    <a:lumMod val="85000"/>
                  </a:schemeClr>
                </a:solidFill>
              </a:rPr>
              <a:t>研究内容</a:t>
            </a:r>
          </a:p>
        </p:txBody>
      </p:sp>
      <p:sp>
        <p:nvSpPr>
          <p:cNvPr id="45" name="文本框 44"/>
          <p:cNvSpPr txBox="1"/>
          <p:nvPr/>
        </p:nvSpPr>
        <p:spPr>
          <a:xfrm>
            <a:off x="7688510" y="151416"/>
            <a:ext cx="1402080" cy="460375"/>
          </a:xfrm>
          <a:prstGeom prst="rect">
            <a:avLst/>
          </a:prstGeom>
          <a:noFill/>
        </p:spPr>
        <p:txBody>
          <a:bodyPr wrap="none" rtlCol="0">
            <a:spAutoFit/>
          </a:bodyPr>
          <a:lstStyle/>
          <a:p>
            <a:r>
              <a:rPr lang="zh-CN" altLang="en-US" sz="2400" dirty="0">
                <a:solidFill>
                  <a:schemeClr val="bg1">
                    <a:lumMod val="85000"/>
                  </a:schemeClr>
                </a:solidFill>
              </a:rPr>
              <a:t>研究方案</a:t>
            </a:r>
          </a:p>
        </p:txBody>
      </p:sp>
      <p:sp>
        <p:nvSpPr>
          <p:cNvPr id="46" name="文本框 45"/>
          <p:cNvSpPr txBox="1"/>
          <p:nvPr/>
        </p:nvSpPr>
        <p:spPr>
          <a:xfrm>
            <a:off x="9743440" y="151130"/>
            <a:ext cx="2411730" cy="460375"/>
          </a:xfrm>
          <a:prstGeom prst="rect">
            <a:avLst/>
          </a:prstGeom>
          <a:noFill/>
        </p:spPr>
        <p:txBody>
          <a:bodyPr wrap="square" rtlCol="0">
            <a:spAutoFit/>
          </a:bodyPr>
          <a:lstStyle/>
          <a:p>
            <a:r>
              <a:rPr lang="zh-CN" altLang="en-US" sz="2400" dirty="0">
                <a:solidFill>
                  <a:schemeClr val="bg1">
                    <a:lumMod val="85000"/>
                  </a:schemeClr>
                </a:solidFill>
              </a:rPr>
              <a:t>结论</a:t>
            </a:r>
          </a:p>
        </p:txBody>
      </p:sp>
      <p:sp>
        <p:nvSpPr>
          <p:cNvPr id="42" name="文本框 41"/>
          <p:cNvSpPr txBox="1"/>
          <p:nvPr/>
        </p:nvSpPr>
        <p:spPr>
          <a:xfrm>
            <a:off x="1336213" y="269457"/>
            <a:ext cx="1833880" cy="491490"/>
          </a:xfrm>
          <a:prstGeom prst="rect">
            <a:avLst/>
          </a:prstGeom>
          <a:noFill/>
        </p:spPr>
        <p:txBody>
          <a:bodyPr wrap="none" rtlCol="0">
            <a:spAutoFit/>
          </a:bodyPr>
          <a:lstStyle/>
          <a:p>
            <a:r>
              <a:rPr lang="zh-CN" altLang="en-US" sz="2600" b="1" dirty="0">
                <a:solidFill>
                  <a:schemeClr val="accent1"/>
                </a:solidFill>
              </a:rPr>
              <a:t>背景及意义</a:t>
            </a:r>
          </a:p>
        </p:txBody>
      </p:sp>
      <p:sp>
        <p:nvSpPr>
          <p:cNvPr id="49" name="文本框 48"/>
          <p:cNvSpPr txBox="1"/>
          <p:nvPr/>
        </p:nvSpPr>
        <p:spPr>
          <a:xfrm>
            <a:off x="412525" y="1137409"/>
            <a:ext cx="1723549" cy="400110"/>
          </a:xfrm>
          <a:prstGeom prst="rect">
            <a:avLst/>
          </a:prstGeom>
          <a:noFill/>
        </p:spPr>
        <p:txBody>
          <a:bodyPr wrap="none" rtlCol="0">
            <a:spAutoFit/>
          </a:bodyPr>
          <a:lstStyle/>
          <a:p>
            <a:r>
              <a:rPr lang="zh-CN" altLang="en-US" sz="2000" b="1" dirty="0">
                <a:solidFill>
                  <a:schemeClr val="accent1"/>
                </a:solidFill>
              </a:rPr>
              <a:t>论文研究背景</a:t>
            </a:r>
          </a:p>
        </p:txBody>
      </p:sp>
      <p:sp>
        <p:nvSpPr>
          <p:cNvPr id="50" name="文本框 49"/>
          <p:cNvSpPr txBox="1"/>
          <p:nvPr/>
        </p:nvSpPr>
        <p:spPr>
          <a:xfrm>
            <a:off x="818290" y="1786890"/>
            <a:ext cx="5201755" cy="418191"/>
          </a:xfrm>
          <a:prstGeom prst="rect">
            <a:avLst/>
          </a:prstGeom>
          <a:noFill/>
        </p:spPr>
        <p:txBody>
          <a:bodyPr wrap="square" rtlCol="0">
            <a:spAutoFit/>
          </a:bodyPr>
          <a:lstStyle/>
          <a:p>
            <a:pPr>
              <a:lnSpc>
                <a:spcPct val="150000"/>
              </a:lnSpc>
            </a:pPr>
            <a:r>
              <a:rPr lang="en-US" altLang="zh-CN" sz="1600" dirty="0"/>
              <a:t>       </a:t>
            </a:r>
            <a:endParaRPr lang="zh-CN" altLang="en-US" sz="1600" dirty="0"/>
          </a:p>
        </p:txBody>
      </p:sp>
      <p:sp>
        <p:nvSpPr>
          <p:cNvPr id="51" name="left-quote_59260"/>
          <p:cNvSpPr/>
          <p:nvPr/>
        </p:nvSpPr>
        <p:spPr>
          <a:xfrm>
            <a:off x="413518" y="1661979"/>
            <a:ext cx="404771" cy="417793"/>
          </a:xfrm>
          <a:custGeom>
            <a:avLst/>
            <a:gdLst>
              <a:gd name="connsiteX0" fmla="*/ 573150 w 587053"/>
              <a:gd name="connsiteY0" fmla="*/ 0 h 605939"/>
              <a:gd name="connsiteX1" fmla="*/ 583081 w 587053"/>
              <a:gd name="connsiteY1" fmla="*/ 3471 h 605939"/>
              <a:gd name="connsiteX2" fmla="*/ 587053 w 587053"/>
              <a:gd name="connsiteY2" fmla="*/ 13388 h 605939"/>
              <a:gd name="connsiteX3" fmla="*/ 587053 w 587053"/>
              <a:gd name="connsiteY3" fmla="*/ 99668 h 605939"/>
              <a:gd name="connsiteX4" fmla="*/ 574639 w 587053"/>
              <a:gd name="connsiteY4" fmla="*/ 112560 h 605939"/>
              <a:gd name="connsiteX5" fmla="*/ 510586 w 587053"/>
              <a:gd name="connsiteY5" fmla="*/ 142312 h 605939"/>
              <a:gd name="connsiteX6" fmla="*/ 443553 w 587053"/>
              <a:gd name="connsiteY6" fmla="*/ 376853 h 605939"/>
              <a:gd name="connsiteX7" fmla="*/ 547330 w 587053"/>
              <a:gd name="connsiteY7" fmla="*/ 376853 h 605939"/>
              <a:gd name="connsiteX8" fmla="*/ 560240 w 587053"/>
              <a:gd name="connsiteY8" fmla="*/ 389745 h 605939"/>
              <a:gd name="connsiteX9" fmla="*/ 560240 w 587053"/>
              <a:gd name="connsiteY9" fmla="*/ 593047 h 605939"/>
              <a:gd name="connsiteX10" fmla="*/ 547330 w 587053"/>
              <a:gd name="connsiteY10" fmla="*/ 605939 h 605939"/>
              <a:gd name="connsiteX11" fmla="*/ 344244 w 587053"/>
              <a:gd name="connsiteY11" fmla="*/ 605939 h 605939"/>
              <a:gd name="connsiteX12" fmla="*/ 330838 w 587053"/>
              <a:gd name="connsiteY12" fmla="*/ 593047 h 605939"/>
              <a:gd name="connsiteX13" fmla="*/ 330838 w 587053"/>
              <a:gd name="connsiteY13" fmla="*/ 387266 h 605939"/>
              <a:gd name="connsiteX14" fmla="*/ 429649 w 587053"/>
              <a:gd name="connsiteY14" fmla="*/ 63966 h 605939"/>
              <a:gd name="connsiteX15" fmla="*/ 573150 w 587053"/>
              <a:gd name="connsiteY15" fmla="*/ 0 h 605939"/>
              <a:gd name="connsiteX16" fmla="*/ 242961 w 587053"/>
              <a:gd name="connsiteY16" fmla="*/ 0 h 605939"/>
              <a:gd name="connsiteX17" fmla="*/ 252397 w 587053"/>
              <a:gd name="connsiteY17" fmla="*/ 3471 h 605939"/>
              <a:gd name="connsiteX18" fmla="*/ 256867 w 587053"/>
              <a:gd name="connsiteY18" fmla="*/ 13388 h 605939"/>
              <a:gd name="connsiteX19" fmla="*/ 256867 w 587053"/>
              <a:gd name="connsiteY19" fmla="*/ 99668 h 605939"/>
              <a:gd name="connsiteX20" fmla="*/ 244451 w 587053"/>
              <a:gd name="connsiteY20" fmla="*/ 112560 h 605939"/>
              <a:gd name="connsiteX21" fmla="*/ 180382 w 587053"/>
              <a:gd name="connsiteY21" fmla="*/ 142312 h 605939"/>
              <a:gd name="connsiteX22" fmla="*/ 112836 w 587053"/>
              <a:gd name="connsiteY22" fmla="*/ 376853 h 605939"/>
              <a:gd name="connsiteX23" fmla="*/ 216638 w 587053"/>
              <a:gd name="connsiteY23" fmla="*/ 376853 h 605939"/>
              <a:gd name="connsiteX24" fmla="*/ 230047 w 587053"/>
              <a:gd name="connsiteY24" fmla="*/ 389745 h 605939"/>
              <a:gd name="connsiteX25" fmla="*/ 230047 w 587053"/>
              <a:gd name="connsiteY25" fmla="*/ 593047 h 605939"/>
              <a:gd name="connsiteX26" fmla="*/ 216638 w 587053"/>
              <a:gd name="connsiteY26" fmla="*/ 605939 h 605939"/>
              <a:gd name="connsiteX27" fmla="*/ 13504 w 587053"/>
              <a:gd name="connsiteY27" fmla="*/ 605939 h 605939"/>
              <a:gd name="connsiteX28" fmla="*/ 94 w 587053"/>
              <a:gd name="connsiteY28" fmla="*/ 593047 h 605939"/>
              <a:gd name="connsiteX29" fmla="*/ 94 w 587053"/>
              <a:gd name="connsiteY29" fmla="*/ 387266 h 605939"/>
              <a:gd name="connsiteX30" fmla="*/ 99426 w 587053"/>
              <a:gd name="connsiteY30" fmla="*/ 63966 h 605939"/>
              <a:gd name="connsiteX31" fmla="*/ 242961 w 587053"/>
              <a:gd name="connsiteY31" fmla="*/ 0 h 6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7053" h="605939">
                <a:moveTo>
                  <a:pt x="573150" y="0"/>
                </a:moveTo>
                <a:cubicBezTo>
                  <a:pt x="577122" y="0"/>
                  <a:pt x="580598" y="992"/>
                  <a:pt x="583081" y="3471"/>
                </a:cubicBezTo>
                <a:cubicBezTo>
                  <a:pt x="585563" y="5951"/>
                  <a:pt x="587053" y="9422"/>
                  <a:pt x="587053" y="13388"/>
                </a:cubicBezTo>
                <a:lnTo>
                  <a:pt x="587053" y="99668"/>
                </a:lnTo>
                <a:cubicBezTo>
                  <a:pt x="587053" y="106610"/>
                  <a:pt x="581591" y="112064"/>
                  <a:pt x="574639" y="112560"/>
                </a:cubicBezTo>
                <a:cubicBezTo>
                  <a:pt x="549316" y="114544"/>
                  <a:pt x="528461" y="123965"/>
                  <a:pt x="510586" y="142312"/>
                </a:cubicBezTo>
                <a:cubicBezTo>
                  <a:pt x="445539" y="209252"/>
                  <a:pt x="443553" y="359993"/>
                  <a:pt x="443553" y="376853"/>
                </a:cubicBezTo>
                <a:lnTo>
                  <a:pt x="547330" y="376853"/>
                </a:lnTo>
                <a:cubicBezTo>
                  <a:pt x="554778" y="376853"/>
                  <a:pt x="560240" y="382803"/>
                  <a:pt x="560240" y="389745"/>
                </a:cubicBezTo>
                <a:lnTo>
                  <a:pt x="560240" y="593047"/>
                </a:lnTo>
                <a:cubicBezTo>
                  <a:pt x="560240" y="599989"/>
                  <a:pt x="554778" y="605939"/>
                  <a:pt x="547330" y="605939"/>
                </a:cubicBezTo>
                <a:lnTo>
                  <a:pt x="344244" y="605939"/>
                </a:lnTo>
                <a:cubicBezTo>
                  <a:pt x="336796" y="605939"/>
                  <a:pt x="330838" y="599989"/>
                  <a:pt x="330838" y="593047"/>
                </a:cubicBezTo>
                <a:lnTo>
                  <a:pt x="330838" y="387266"/>
                </a:lnTo>
                <a:cubicBezTo>
                  <a:pt x="330341" y="365448"/>
                  <a:pt x="328355" y="168592"/>
                  <a:pt x="429649" y="63966"/>
                </a:cubicBezTo>
                <a:cubicBezTo>
                  <a:pt x="467883" y="24793"/>
                  <a:pt x="517537" y="2480"/>
                  <a:pt x="573150" y="0"/>
                </a:cubicBezTo>
                <a:close/>
                <a:moveTo>
                  <a:pt x="242961" y="0"/>
                </a:moveTo>
                <a:cubicBezTo>
                  <a:pt x="246437" y="0"/>
                  <a:pt x="249914" y="992"/>
                  <a:pt x="252397" y="3471"/>
                </a:cubicBezTo>
                <a:cubicBezTo>
                  <a:pt x="255377" y="5951"/>
                  <a:pt x="256867" y="9422"/>
                  <a:pt x="256867" y="13388"/>
                </a:cubicBezTo>
                <a:lnTo>
                  <a:pt x="256867" y="99668"/>
                </a:lnTo>
                <a:cubicBezTo>
                  <a:pt x="256867" y="106610"/>
                  <a:pt x="251404" y="112064"/>
                  <a:pt x="244451" y="112560"/>
                </a:cubicBezTo>
                <a:cubicBezTo>
                  <a:pt x="219121" y="114544"/>
                  <a:pt x="197765" y="123965"/>
                  <a:pt x="180382" y="142312"/>
                </a:cubicBezTo>
                <a:cubicBezTo>
                  <a:pt x="114823" y="209252"/>
                  <a:pt x="112836" y="359993"/>
                  <a:pt x="112836" y="376853"/>
                </a:cubicBezTo>
                <a:lnTo>
                  <a:pt x="216638" y="376853"/>
                </a:lnTo>
                <a:cubicBezTo>
                  <a:pt x="224088" y="376853"/>
                  <a:pt x="230047" y="382803"/>
                  <a:pt x="230047" y="389745"/>
                </a:cubicBezTo>
                <a:lnTo>
                  <a:pt x="230047" y="593047"/>
                </a:lnTo>
                <a:cubicBezTo>
                  <a:pt x="230047" y="599989"/>
                  <a:pt x="224088" y="605939"/>
                  <a:pt x="216638" y="605939"/>
                </a:cubicBezTo>
                <a:lnTo>
                  <a:pt x="13504" y="605939"/>
                </a:lnTo>
                <a:cubicBezTo>
                  <a:pt x="6054" y="605939"/>
                  <a:pt x="94" y="599989"/>
                  <a:pt x="94" y="593047"/>
                </a:cubicBezTo>
                <a:lnTo>
                  <a:pt x="94" y="387266"/>
                </a:lnTo>
                <a:cubicBezTo>
                  <a:pt x="-402" y="365448"/>
                  <a:pt x="-2389" y="168592"/>
                  <a:pt x="99426" y="63966"/>
                </a:cubicBezTo>
                <a:cubicBezTo>
                  <a:pt x="137669" y="24793"/>
                  <a:pt x="187335" y="2480"/>
                  <a:pt x="242961"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left-quote_59260"/>
          <p:cNvSpPr/>
          <p:nvPr/>
        </p:nvSpPr>
        <p:spPr>
          <a:xfrm rot="10800000">
            <a:off x="6009423" y="5063570"/>
            <a:ext cx="404771" cy="417793"/>
          </a:xfrm>
          <a:custGeom>
            <a:avLst/>
            <a:gdLst>
              <a:gd name="connsiteX0" fmla="*/ 573150 w 587053"/>
              <a:gd name="connsiteY0" fmla="*/ 0 h 605939"/>
              <a:gd name="connsiteX1" fmla="*/ 583081 w 587053"/>
              <a:gd name="connsiteY1" fmla="*/ 3471 h 605939"/>
              <a:gd name="connsiteX2" fmla="*/ 587053 w 587053"/>
              <a:gd name="connsiteY2" fmla="*/ 13388 h 605939"/>
              <a:gd name="connsiteX3" fmla="*/ 587053 w 587053"/>
              <a:gd name="connsiteY3" fmla="*/ 99668 h 605939"/>
              <a:gd name="connsiteX4" fmla="*/ 574639 w 587053"/>
              <a:gd name="connsiteY4" fmla="*/ 112560 h 605939"/>
              <a:gd name="connsiteX5" fmla="*/ 510586 w 587053"/>
              <a:gd name="connsiteY5" fmla="*/ 142312 h 605939"/>
              <a:gd name="connsiteX6" fmla="*/ 443553 w 587053"/>
              <a:gd name="connsiteY6" fmla="*/ 376853 h 605939"/>
              <a:gd name="connsiteX7" fmla="*/ 547330 w 587053"/>
              <a:gd name="connsiteY7" fmla="*/ 376853 h 605939"/>
              <a:gd name="connsiteX8" fmla="*/ 560240 w 587053"/>
              <a:gd name="connsiteY8" fmla="*/ 389745 h 605939"/>
              <a:gd name="connsiteX9" fmla="*/ 560240 w 587053"/>
              <a:gd name="connsiteY9" fmla="*/ 593047 h 605939"/>
              <a:gd name="connsiteX10" fmla="*/ 547330 w 587053"/>
              <a:gd name="connsiteY10" fmla="*/ 605939 h 605939"/>
              <a:gd name="connsiteX11" fmla="*/ 344244 w 587053"/>
              <a:gd name="connsiteY11" fmla="*/ 605939 h 605939"/>
              <a:gd name="connsiteX12" fmla="*/ 330838 w 587053"/>
              <a:gd name="connsiteY12" fmla="*/ 593047 h 605939"/>
              <a:gd name="connsiteX13" fmla="*/ 330838 w 587053"/>
              <a:gd name="connsiteY13" fmla="*/ 387266 h 605939"/>
              <a:gd name="connsiteX14" fmla="*/ 429649 w 587053"/>
              <a:gd name="connsiteY14" fmla="*/ 63966 h 605939"/>
              <a:gd name="connsiteX15" fmla="*/ 573150 w 587053"/>
              <a:gd name="connsiteY15" fmla="*/ 0 h 605939"/>
              <a:gd name="connsiteX16" fmla="*/ 242961 w 587053"/>
              <a:gd name="connsiteY16" fmla="*/ 0 h 605939"/>
              <a:gd name="connsiteX17" fmla="*/ 252397 w 587053"/>
              <a:gd name="connsiteY17" fmla="*/ 3471 h 605939"/>
              <a:gd name="connsiteX18" fmla="*/ 256867 w 587053"/>
              <a:gd name="connsiteY18" fmla="*/ 13388 h 605939"/>
              <a:gd name="connsiteX19" fmla="*/ 256867 w 587053"/>
              <a:gd name="connsiteY19" fmla="*/ 99668 h 605939"/>
              <a:gd name="connsiteX20" fmla="*/ 244451 w 587053"/>
              <a:gd name="connsiteY20" fmla="*/ 112560 h 605939"/>
              <a:gd name="connsiteX21" fmla="*/ 180382 w 587053"/>
              <a:gd name="connsiteY21" fmla="*/ 142312 h 605939"/>
              <a:gd name="connsiteX22" fmla="*/ 112836 w 587053"/>
              <a:gd name="connsiteY22" fmla="*/ 376853 h 605939"/>
              <a:gd name="connsiteX23" fmla="*/ 216638 w 587053"/>
              <a:gd name="connsiteY23" fmla="*/ 376853 h 605939"/>
              <a:gd name="connsiteX24" fmla="*/ 230047 w 587053"/>
              <a:gd name="connsiteY24" fmla="*/ 389745 h 605939"/>
              <a:gd name="connsiteX25" fmla="*/ 230047 w 587053"/>
              <a:gd name="connsiteY25" fmla="*/ 593047 h 605939"/>
              <a:gd name="connsiteX26" fmla="*/ 216638 w 587053"/>
              <a:gd name="connsiteY26" fmla="*/ 605939 h 605939"/>
              <a:gd name="connsiteX27" fmla="*/ 13504 w 587053"/>
              <a:gd name="connsiteY27" fmla="*/ 605939 h 605939"/>
              <a:gd name="connsiteX28" fmla="*/ 94 w 587053"/>
              <a:gd name="connsiteY28" fmla="*/ 593047 h 605939"/>
              <a:gd name="connsiteX29" fmla="*/ 94 w 587053"/>
              <a:gd name="connsiteY29" fmla="*/ 387266 h 605939"/>
              <a:gd name="connsiteX30" fmla="*/ 99426 w 587053"/>
              <a:gd name="connsiteY30" fmla="*/ 63966 h 605939"/>
              <a:gd name="connsiteX31" fmla="*/ 242961 w 587053"/>
              <a:gd name="connsiteY31" fmla="*/ 0 h 60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7053" h="605939">
                <a:moveTo>
                  <a:pt x="573150" y="0"/>
                </a:moveTo>
                <a:cubicBezTo>
                  <a:pt x="577122" y="0"/>
                  <a:pt x="580598" y="992"/>
                  <a:pt x="583081" y="3471"/>
                </a:cubicBezTo>
                <a:cubicBezTo>
                  <a:pt x="585563" y="5951"/>
                  <a:pt x="587053" y="9422"/>
                  <a:pt x="587053" y="13388"/>
                </a:cubicBezTo>
                <a:lnTo>
                  <a:pt x="587053" y="99668"/>
                </a:lnTo>
                <a:cubicBezTo>
                  <a:pt x="587053" y="106610"/>
                  <a:pt x="581591" y="112064"/>
                  <a:pt x="574639" y="112560"/>
                </a:cubicBezTo>
                <a:cubicBezTo>
                  <a:pt x="549316" y="114544"/>
                  <a:pt x="528461" y="123965"/>
                  <a:pt x="510586" y="142312"/>
                </a:cubicBezTo>
                <a:cubicBezTo>
                  <a:pt x="445539" y="209252"/>
                  <a:pt x="443553" y="359993"/>
                  <a:pt x="443553" y="376853"/>
                </a:cubicBezTo>
                <a:lnTo>
                  <a:pt x="547330" y="376853"/>
                </a:lnTo>
                <a:cubicBezTo>
                  <a:pt x="554778" y="376853"/>
                  <a:pt x="560240" y="382803"/>
                  <a:pt x="560240" y="389745"/>
                </a:cubicBezTo>
                <a:lnTo>
                  <a:pt x="560240" y="593047"/>
                </a:lnTo>
                <a:cubicBezTo>
                  <a:pt x="560240" y="599989"/>
                  <a:pt x="554778" y="605939"/>
                  <a:pt x="547330" y="605939"/>
                </a:cubicBezTo>
                <a:lnTo>
                  <a:pt x="344244" y="605939"/>
                </a:lnTo>
                <a:cubicBezTo>
                  <a:pt x="336796" y="605939"/>
                  <a:pt x="330838" y="599989"/>
                  <a:pt x="330838" y="593047"/>
                </a:cubicBezTo>
                <a:lnTo>
                  <a:pt x="330838" y="387266"/>
                </a:lnTo>
                <a:cubicBezTo>
                  <a:pt x="330341" y="365448"/>
                  <a:pt x="328355" y="168592"/>
                  <a:pt x="429649" y="63966"/>
                </a:cubicBezTo>
                <a:cubicBezTo>
                  <a:pt x="467883" y="24793"/>
                  <a:pt x="517537" y="2480"/>
                  <a:pt x="573150" y="0"/>
                </a:cubicBezTo>
                <a:close/>
                <a:moveTo>
                  <a:pt x="242961" y="0"/>
                </a:moveTo>
                <a:cubicBezTo>
                  <a:pt x="246437" y="0"/>
                  <a:pt x="249914" y="992"/>
                  <a:pt x="252397" y="3471"/>
                </a:cubicBezTo>
                <a:cubicBezTo>
                  <a:pt x="255377" y="5951"/>
                  <a:pt x="256867" y="9422"/>
                  <a:pt x="256867" y="13388"/>
                </a:cubicBezTo>
                <a:lnTo>
                  <a:pt x="256867" y="99668"/>
                </a:lnTo>
                <a:cubicBezTo>
                  <a:pt x="256867" y="106610"/>
                  <a:pt x="251404" y="112064"/>
                  <a:pt x="244451" y="112560"/>
                </a:cubicBezTo>
                <a:cubicBezTo>
                  <a:pt x="219121" y="114544"/>
                  <a:pt x="197765" y="123965"/>
                  <a:pt x="180382" y="142312"/>
                </a:cubicBezTo>
                <a:cubicBezTo>
                  <a:pt x="114823" y="209252"/>
                  <a:pt x="112836" y="359993"/>
                  <a:pt x="112836" y="376853"/>
                </a:cubicBezTo>
                <a:lnTo>
                  <a:pt x="216638" y="376853"/>
                </a:lnTo>
                <a:cubicBezTo>
                  <a:pt x="224088" y="376853"/>
                  <a:pt x="230047" y="382803"/>
                  <a:pt x="230047" y="389745"/>
                </a:cubicBezTo>
                <a:lnTo>
                  <a:pt x="230047" y="593047"/>
                </a:lnTo>
                <a:cubicBezTo>
                  <a:pt x="230047" y="599989"/>
                  <a:pt x="224088" y="605939"/>
                  <a:pt x="216638" y="605939"/>
                </a:cubicBezTo>
                <a:lnTo>
                  <a:pt x="13504" y="605939"/>
                </a:lnTo>
                <a:cubicBezTo>
                  <a:pt x="6054" y="605939"/>
                  <a:pt x="94" y="599989"/>
                  <a:pt x="94" y="593047"/>
                </a:cubicBezTo>
                <a:lnTo>
                  <a:pt x="94" y="387266"/>
                </a:lnTo>
                <a:cubicBezTo>
                  <a:pt x="-402" y="365448"/>
                  <a:pt x="-2389" y="168592"/>
                  <a:pt x="99426" y="63966"/>
                </a:cubicBezTo>
                <a:cubicBezTo>
                  <a:pt x="137669" y="24793"/>
                  <a:pt x="187335" y="2480"/>
                  <a:pt x="242961"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文本框 2">
            <a:extLst>
              <a:ext uri="{FF2B5EF4-FFF2-40B4-BE49-F238E27FC236}">
                <a16:creationId xmlns:a16="http://schemas.microsoft.com/office/drawing/2014/main" id="{6A137004-A461-618D-9EBB-9288395C4D82}"/>
              </a:ext>
            </a:extLst>
          </p:cNvPr>
          <p:cNvSpPr txBox="1"/>
          <p:nvPr/>
        </p:nvSpPr>
        <p:spPr>
          <a:xfrm>
            <a:off x="812978" y="1995985"/>
            <a:ext cx="5201756" cy="3372846"/>
          </a:xfrm>
          <a:prstGeom prst="rect">
            <a:avLst/>
          </a:prstGeom>
          <a:noFill/>
        </p:spPr>
        <p:txBody>
          <a:bodyPr wrap="square">
            <a:spAutoFit/>
          </a:bodyPr>
          <a:lstStyle/>
          <a:p>
            <a:pPr algn="just">
              <a:lnSpc>
                <a:spcPct val="150000"/>
              </a:lnSpc>
            </a:pPr>
            <a:r>
              <a:rPr lang="en-US" altLang="zh-CN" sz="1600" dirty="0"/>
              <a:t>       RGB</a:t>
            </a:r>
            <a:r>
              <a:rPr lang="zh-CN" altLang="en-US" sz="1600" dirty="0"/>
              <a:t>图像是一种经济实惠的通用数据源，因此基于</a:t>
            </a:r>
            <a:r>
              <a:rPr lang="en-US" altLang="zh-CN" sz="1600" dirty="0"/>
              <a:t>RGB</a:t>
            </a:r>
            <a:r>
              <a:rPr lang="zh-CN" altLang="en-US" sz="1600" dirty="0"/>
              <a:t>的</a:t>
            </a:r>
            <a:r>
              <a:rPr lang="en-US" altLang="zh-CN" sz="1600" dirty="0"/>
              <a:t>3D</a:t>
            </a:r>
            <a:r>
              <a:rPr lang="zh-CN" altLang="en-US" sz="1600" dirty="0"/>
              <a:t>物体检测近年来被积极研究。</a:t>
            </a:r>
            <a:endParaRPr lang="en-US" altLang="zh-CN" sz="1600" dirty="0"/>
          </a:p>
          <a:p>
            <a:pPr algn="just">
              <a:lnSpc>
                <a:spcPct val="150000"/>
              </a:lnSpc>
            </a:pPr>
            <a:r>
              <a:rPr lang="zh-CN" altLang="en-US" sz="1600" dirty="0"/>
              <a:t>       但从</a:t>
            </a:r>
            <a:r>
              <a:rPr lang="en-US" altLang="zh-CN" sz="1600" dirty="0"/>
              <a:t>RGB</a:t>
            </a:r>
            <a:r>
              <a:rPr lang="zh-CN" altLang="en-US" sz="1600" dirty="0"/>
              <a:t>图像中检测三维目标是一项不适定任务。</a:t>
            </a:r>
            <a:endParaRPr lang="en-US" altLang="zh-CN" sz="1600" dirty="0"/>
          </a:p>
          <a:p>
            <a:pPr algn="just">
              <a:lnSpc>
                <a:spcPct val="150000"/>
              </a:lnSpc>
            </a:pPr>
            <a:r>
              <a:rPr lang="zh-CN" altLang="en-US" sz="1600" dirty="0"/>
              <a:t>       与单目</a:t>
            </a:r>
            <a:r>
              <a:rPr lang="en-US" altLang="zh-CN" sz="1600" dirty="0"/>
              <a:t>RGB</a:t>
            </a:r>
            <a:r>
              <a:rPr lang="zh-CN" altLang="en-US" sz="1600" dirty="0"/>
              <a:t>图像相比，使用多位姿，多视图的</a:t>
            </a:r>
            <a:r>
              <a:rPr lang="en-US" altLang="zh-CN" sz="1600" dirty="0"/>
              <a:t>RGB</a:t>
            </a:r>
            <a:r>
              <a:rPr lang="zh-CN" altLang="en-US" sz="1600" dirty="0"/>
              <a:t>图像可能有助于获取相关场景的更多空间信息。</a:t>
            </a:r>
            <a:endParaRPr lang="en-US" altLang="zh-CN" sz="1600" dirty="0"/>
          </a:p>
          <a:p>
            <a:pPr algn="just">
              <a:lnSpc>
                <a:spcPct val="150000"/>
              </a:lnSpc>
            </a:pPr>
            <a:r>
              <a:rPr lang="zh-CN" altLang="en-US" sz="1600" dirty="0"/>
              <a:t>       目前基于多视图</a:t>
            </a:r>
            <a:r>
              <a:rPr lang="en-US" altLang="zh-CN" sz="1600" dirty="0"/>
              <a:t>RGB</a:t>
            </a:r>
            <a:r>
              <a:rPr lang="zh-CN" altLang="en-US" sz="1600" dirty="0"/>
              <a:t>图像三维目标检测方法的设计往往大多局限于特定领域。</a:t>
            </a:r>
            <a:endParaRPr lang="en-US" altLang="zh-CN" sz="1600" dirty="0"/>
          </a:p>
          <a:p>
            <a:pPr algn="just">
              <a:lnSpc>
                <a:spcPct val="150000"/>
              </a:lnSpc>
            </a:pPr>
            <a:r>
              <a:rPr lang="zh-CN" altLang="en-US" sz="1600" dirty="0"/>
              <a:t>       为解决基于二维</a:t>
            </a:r>
            <a:r>
              <a:rPr lang="en-US" altLang="zh-CN" sz="1600" dirty="0"/>
              <a:t>RGB</a:t>
            </a:r>
            <a:r>
              <a:rPr lang="zh-CN" altLang="en-US" sz="1600" dirty="0"/>
              <a:t>图像的多视图三维目标检测的端到端优化问题：</a:t>
            </a:r>
            <a:r>
              <a:rPr lang="en-US" altLang="zh-CN" sz="1600" b="1" dirty="0" err="1">
                <a:solidFill>
                  <a:srgbClr val="FF0000"/>
                </a:solidFill>
              </a:rPr>
              <a:t>ImVoxelNet</a:t>
            </a:r>
            <a:endParaRPr lang="zh-CN" altLang="en-US" sz="1600" b="1" dirty="0">
              <a:solidFill>
                <a:srgbClr val="FF0000"/>
              </a:solidFill>
            </a:endParaRPr>
          </a:p>
        </p:txBody>
      </p:sp>
      <p:pic>
        <p:nvPicPr>
          <p:cNvPr id="6" name="图片 5">
            <a:extLst>
              <a:ext uri="{FF2B5EF4-FFF2-40B4-BE49-F238E27FC236}">
                <a16:creationId xmlns:a16="http://schemas.microsoft.com/office/drawing/2014/main" id="{99F05B53-FB68-82E3-5CBC-1294AF7911F2}"/>
              </a:ext>
            </a:extLst>
          </p:cNvPr>
          <p:cNvPicPr>
            <a:picLocks noChangeAspect="1"/>
          </p:cNvPicPr>
          <p:nvPr/>
        </p:nvPicPr>
        <p:blipFill>
          <a:blip r:embed="rId3"/>
          <a:stretch>
            <a:fillRect/>
          </a:stretch>
        </p:blipFill>
        <p:spPr>
          <a:xfrm>
            <a:off x="6415803" y="1786890"/>
            <a:ext cx="5776197" cy="2386430"/>
          </a:xfrm>
          <a:prstGeom prst="rect">
            <a:avLst/>
          </a:prstGeom>
        </p:spPr>
      </p:pic>
      <p:sp>
        <p:nvSpPr>
          <p:cNvPr id="8" name="文本框 7">
            <a:extLst>
              <a:ext uri="{FF2B5EF4-FFF2-40B4-BE49-F238E27FC236}">
                <a16:creationId xmlns:a16="http://schemas.microsoft.com/office/drawing/2014/main" id="{96CC68DC-130E-9D97-68DA-EED60C58302E}"/>
              </a:ext>
            </a:extLst>
          </p:cNvPr>
          <p:cNvSpPr txBox="1"/>
          <p:nvPr/>
        </p:nvSpPr>
        <p:spPr>
          <a:xfrm>
            <a:off x="6695091" y="4173320"/>
            <a:ext cx="6096698" cy="276999"/>
          </a:xfrm>
          <a:prstGeom prst="rect">
            <a:avLst/>
          </a:prstGeom>
          <a:noFill/>
        </p:spPr>
        <p:txBody>
          <a:bodyPr wrap="square">
            <a:spAutoFit/>
          </a:bodyPr>
          <a:lstStyle/>
          <a:p>
            <a:r>
              <a:rPr lang="en-US" altLang="zh-CN" sz="1200" dirty="0"/>
              <a:t>Grounding DINO</a:t>
            </a:r>
            <a:r>
              <a:rPr lang="zh-CN" altLang="en-US" sz="1200" dirty="0"/>
              <a:t>在</a:t>
            </a:r>
            <a:r>
              <a:rPr lang="en-US" altLang="zh-CN" sz="1200" dirty="0"/>
              <a:t>Isaac Sim</a:t>
            </a:r>
            <a:r>
              <a:rPr lang="zh-CN" altLang="en-US" sz="1200" dirty="0"/>
              <a:t>仿真平台与真实复杂场景下进行目标物体检测</a:t>
            </a:r>
          </a:p>
        </p:txBody>
      </p:sp>
      <p:sp>
        <p:nvSpPr>
          <p:cNvPr id="9" name="思想气泡: 云 8">
            <a:extLst>
              <a:ext uri="{FF2B5EF4-FFF2-40B4-BE49-F238E27FC236}">
                <a16:creationId xmlns:a16="http://schemas.microsoft.com/office/drawing/2014/main" id="{C7B93CFA-28C3-45A8-9237-3345CC6C8B4B}"/>
              </a:ext>
            </a:extLst>
          </p:cNvPr>
          <p:cNvSpPr/>
          <p:nvPr/>
        </p:nvSpPr>
        <p:spPr>
          <a:xfrm>
            <a:off x="7035569" y="4752363"/>
            <a:ext cx="5156431" cy="1954221"/>
          </a:xfrm>
          <a:prstGeom prst="cloudCallout">
            <a:avLst>
              <a:gd name="adj1" fmla="val 18050"/>
              <a:gd name="adj2" fmla="val -6370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zh-CN" altLang="en-US" sz="1600" dirty="0"/>
              <a:t>       给定颜色与类别等物体属性提示时目标的识别准确率很高，但替换为空间位置提示或者输入图像场景变复杂时准确率明显下降！</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36097" y="144889"/>
            <a:ext cx="1828800" cy="74157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3570213" y="151416"/>
            <a:ext cx="1402080" cy="460375"/>
          </a:xfrm>
          <a:prstGeom prst="rect">
            <a:avLst/>
          </a:prstGeom>
          <a:noFill/>
        </p:spPr>
        <p:txBody>
          <a:bodyPr wrap="none" rtlCol="0">
            <a:spAutoFit/>
          </a:bodyPr>
          <a:lstStyle/>
          <a:p>
            <a:r>
              <a:rPr lang="zh-CN" altLang="en-US" sz="2400" dirty="0">
                <a:solidFill>
                  <a:schemeClr val="bg1">
                    <a:lumMod val="85000"/>
                  </a:schemeClr>
                </a:solidFill>
              </a:rPr>
              <a:t>研究现状</a:t>
            </a:r>
          </a:p>
        </p:txBody>
      </p:sp>
      <p:sp>
        <p:nvSpPr>
          <p:cNvPr id="44" name="文本框 43"/>
          <p:cNvSpPr txBox="1"/>
          <p:nvPr/>
        </p:nvSpPr>
        <p:spPr>
          <a:xfrm>
            <a:off x="5664604" y="145066"/>
            <a:ext cx="1402080" cy="460375"/>
          </a:xfrm>
          <a:prstGeom prst="rect">
            <a:avLst/>
          </a:prstGeom>
          <a:noFill/>
        </p:spPr>
        <p:txBody>
          <a:bodyPr wrap="none" rtlCol="0">
            <a:spAutoFit/>
          </a:bodyPr>
          <a:lstStyle/>
          <a:p>
            <a:r>
              <a:rPr lang="zh-CN" altLang="en-US" sz="2400" dirty="0">
                <a:solidFill>
                  <a:schemeClr val="bg1">
                    <a:lumMod val="85000"/>
                  </a:schemeClr>
                </a:solidFill>
              </a:rPr>
              <a:t>研究内容</a:t>
            </a:r>
          </a:p>
        </p:txBody>
      </p:sp>
      <p:sp>
        <p:nvSpPr>
          <p:cNvPr id="45" name="文本框 44"/>
          <p:cNvSpPr txBox="1"/>
          <p:nvPr/>
        </p:nvSpPr>
        <p:spPr>
          <a:xfrm>
            <a:off x="7759630" y="145066"/>
            <a:ext cx="1402080" cy="460375"/>
          </a:xfrm>
          <a:prstGeom prst="rect">
            <a:avLst/>
          </a:prstGeom>
          <a:noFill/>
        </p:spPr>
        <p:txBody>
          <a:bodyPr wrap="none" rtlCol="0">
            <a:spAutoFit/>
          </a:bodyPr>
          <a:lstStyle/>
          <a:p>
            <a:r>
              <a:rPr lang="zh-CN" altLang="en-US" sz="2400" dirty="0">
                <a:solidFill>
                  <a:schemeClr val="bg1">
                    <a:lumMod val="85000"/>
                  </a:schemeClr>
                </a:solidFill>
              </a:rPr>
              <a:t>研究方案</a:t>
            </a:r>
          </a:p>
        </p:txBody>
      </p:sp>
      <p:sp>
        <p:nvSpPr>
          <p:cNvPr id="46" name="文本框 45"/>
          <p:cNvSpPr txBox="1"/>
          <p:nvPr/>
        </p:nvSpPr>
        <p:spPr>
          <a:xfrm>
            <a:off x="9738452" y="145066"/>
            <a:ext cx="800219" cy="461665"/>
          </a:xfrm>
          <a:prstGeom prst="rect">
            <a:avLst/>
          </a:prstGeom>
          <a:noFill/>
        </p:spPr>
        <p:txBody>
          <a:bodyPr wrap="none" rtlCol="0">
            <a:spAutoFit/>
          </a:bodyPr>
          <a:lstStyle/>
          <a:p>
            <a:r>
              <a:rPr lang="zh-CN" altLang="en-US" sz="2400" dirty="0">
                <a:solidFill>
                  <a:schemeClr val="bg1">
                    <a:lumMod val="85000"/>
                  </a:schemeClr>
                </a:solidFill>
              </a:rPr>
              <a:t>结论</a:t>
            </a:r>
          </a:p>
        </p:txBody>
      </p:sp>
      <p:sp>
        <p:nvSpPr>
          <p:cNvPr id="42" name="文本框 41"/>
          <p:cNvSpPr txBox="1"/>
          <p:nvPr/>
        </p:nvSpPr>
        <p:spPr>
          <a:xfrm>
            <a:off x="1336213" y="269457"/>
            <a:ext cx="1833880" cy="491490"/>
          </a:xfrm>
          <a:prstGeom prst="rect">
            <a:avLst/>
          </a:prstGeom>
          <a:noFill/>
        </p:spPr>
        <p:txBody>
          <a:bodyPr wrap="none" rtlCol="0">
            <a:spAutoFit/>
          </a:bodyPr>
          <a:lstStyle/>
          <a:p>
            <a:r>
              <a:rPr lang="zh-CN" altLang="en-US" sz="2600" b="1" dirty="0">
                <a:solidFill>
                  <a:schemeClr val="accent1"/>
                </a:solidFill>
              </a:rPr>
              <a:t>背景及意义</a:t>
            </a:r>
          </a:p>
        </p:txBody>
      </p:sp>
      <p:cxnSp>
        <p:nvCxnSpPr>
          <p:cNvPr id="50" name="直接连接符 49"/>
          <p:cNvCxnSpPr/>
          <p:nvPr/>
        </p:nvCxnSpPr>
        <p:spPr>
          <a:xfrm flipH="1">
            <a:off x="3857078" y="1553064"/>
            <a:ext cx="414175" cy="1632680"/>
          </a:xfrm>
          <a:prstGeom prst="line">
            <a:avLst/>
          </a:prstGeom>
          <a:ln>
            <a:gradFill>
              <a:gsLst>
                <a:gs pos="0">
                  <a:schemeClr val="accent1">
                    <a:lumMod val="5000"/>
                    <a:lumOff val="95000"/>
                  </a:schemeClr>
                </a:gs>
                <a:gs pos="70000">
                  <a:schemeClr val="accent1">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3991992" y="3185744"/>
            <a:ext cx="5986780" cy="19050"/>
          </a:xfrm>
          <a:prstGeom prst="line">
            <a:avLst/>
          </a:prstGeom>
          <a:ln>
            <a:gradFill flip="none" rotWithShape="1">
              <a:gsLst>
                <a:gs pos="0">
                  <a:schemeClr val="accent1">
                    <a:lumMod val="5000"/>
                    <a:lumOff val="95000"/>
                  </a:schemeClr>
                </a:gs>
                <a:gs pos="70000">
                  <a:schemeClr val="accent1">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6479964" y="3374001"/>
            <a:ext cx="414175" cy="1632680"/>
          </a:xfrm>
          <a:prstGeom prst="line">
            <a:avLst/>
          </a:prstGeom>
          <a:ln>
            <a:gradFill>
              <a:gsLst>
                <a:gs pos="0">
                  <a:schemeClr val="accent1">
                    <a:lumMod val="5000"/>
                    <a:lumOff val="95000"/>
                  </a:schemeClr>
                </a:gs>
                <a:gs pos="70000">
                  <a:schemeClr val="accent1">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662537" y="3369238"/>
            <a:ext cx="6091555" cy="9525"/>
          </a:xfrm>
          <a:prstGeom prst="line">
            <a:avLst/>
          </a:prstGeom>
          <a:ln>
            <a:gradFill flip="none" rotWithShape="1">
              <a:gsLst>
                <a:gs pos="0">
                  <a:schemeClr val="accent1">
                    <a:lumMod val="5000"/>
                    <a:lumOff val="95000"/>
                  </a:schemeClr>
                </a:gs>
                <a:gs pos="70000">
                  <a:schemeClr val="accent1">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49" name="文本框 48"/>
          <p:cNvSpPr txBox="1"/>
          <p:nvPr>
            <p:custDataLst>
              <p:tags r:id="rId1"/>
            </p:custDataLst>
          </p:nvPr>
        </p:nvSpPr>
        <p:spPr>
          <a:xfrm>
            <a:off x="412525" y="1137409"/>
            <a:ext cx="1980029" cy="400110"/>
          </a:xfrm>
          <a:prstGeom prst="rect">
            <a:avLst/>
          </a:prstGeom>
          <a:noFill/>
        </p:spPr>
        <p:txBody>
          <a:bodyPr wrap="none" rtlCol="0">
            <a:spAutoFit/>
          </a:bodyPr>
          <a:lstStyle/>
          <a:p>
            <a:r>
              <a:rPr lang="zh-CN" altLang="en-US" sz="2000" b="1" dirty="0">
                <a:solidFill>
                  <a:schemeClr val="accent1"/>
                </a:solidFill>
              </a:rPr>
              <a:t>研究目的及意义</a:t>
            </a:r>
          </a:p>
        </p:txBody>
      </p:sp>
      <p:pic>
        <p:nvPicPr>
          <p:cNvPr id="5" name="图片 4">
            <a:extLst>
              <a:ext uri="{FF2B5EF4-FFF2-40B4-BE49-F238E27FC236}">
                <a16:creationId xmlns:a16="http://schemas.microsoft.com/office/drawing/2014/main" id="{7BFA8974-4F87-5C2F-6125-25D9C0902C19}"/>
              </a:ext>
            </a:extLst>
          </p:cNvPr>
          <p:cNvPicPr>
            <a:picLocks noChangeAspect="1"/>
          </p:cNvPicPr>
          <p:nvPr/>
        </p:nvPicPr>
        <p:blipFill>
          <a:blip r:embed="rId3"/>
          <a:stretch>
            <a:fillRect/>
          </a:stretch>
        </p:blipFill>
        <p:spPr>
          <a:xfrm>
            <a:off x="441889" y="1586573"/>
            <a:ext cx="3266426" cy="1640031"/>
          </a:xfrm>
          <a:prstGeom prst="rect">
            <a:avLst/>
          </a:prstGeom>
        </p:spPr>
      </p:pic>
      <p:sp>
        <p:nvSpPr>
          <p:cNvPr id="8" name="文本框 7">
            <a:extLst>
              <a:ext uri="{FF2B5EF4-FFF2-40B4-BE49-F238E27FC236}">
                <a16:creationId xmlns:a16="http://schemas.microsoft.com/office/drawing/2014/main" id="{705608C3-2D8C-7192-6907-3B5AA70F5BA8}"/>
              </a:ext>
            </a:extLst>
          </p:cNvPr>
          <p:cNvSpPr txBox="1"/>
          <p:nvPr/>
        </p:nvSpPr>
        <p:spPr>
          <a:xfrm>
            <a:off x="4276380" y="2184738"/>
            <a:ext cx="6767726" cy="369332"/>
          </a:xfrm>
          <a:prstGeom prst="rect">
            <a:avLst/>
          </a:prstGeom>
          <a:noFill/>
        </p:spPr>
        <p:txBody>
          <a:bodyPr wrap="square">
            <a:spAutoFit/>
          </a:bodyPr>
          <a:lstStyle/>
          <a:p>
            <a:r>
              <a:rPr lang="en-US" altLang="zh-CN" b="1" dirty="0"/>
              <a:t>1. </a:t>
            </a:r>
            <a:r>
              <a:rPr lang="zh-CN" altLang="en-US" b="1" dirty="0"/>
              <a:t>增强对空间复杂场景的理解能力并实现更精确的三维目标检测；</a:t>
            </a:r>
          </a:p>
        </p:txBody>
      </p:sp>
      <p:pic>
        <p:nvPicPr>
          <p:cNvPr id="9" name="图片 8">
            <a:extLst>
              <a:ext uri="{FF2B5EF4-FFF2-40B4-BE49-F238E27FC236}">
                <a16:creationId xmlns:a16="http://schemas.microsoft.com/office/drawing/2014/main" id="{510DBD52-3AD0-4118-73A5-485B2E090C1A}"/>
              </a:ext>
            </a:extLst>
          </p:cNvPr>
          <p:cNvPicPr>
            <a:picLocks noChangeAspect="1"/>
          </p:cNvPicPr>
          <p:nvPr/>
        </p:nvPicPr>
        <p:blipFill>
          <a:blip r:embed="rId4"/>
          <a:stretch>
            <a:fillRect/>
          </a:stretch>
        </p:blipFill>
        <p:spPr>
          <a:xfrm>
            <a:off x="441889" y="3395811"/>
            <a:ext cx="2360034" cy="1532660"/>
          </a:xfrm>
          <a:prstGeom prst="rect">
            <a:avLst/>
          </a:prstGeom>
        </p:spPr>
      </p:pic>
      <p:pic>
        <p:nvPicPr>
          <p:cNvPr id="10" name="图片 9">
            <a:extLst>
              <a:ext uri="{FF2B5EF4-FFF2-40B4-BE49-F238E27FC236}">
                <a16:creationId xmlns:a16="http://schemas.microsoft.com/office/drawing/2014/main" id="{000034F1-38BD-A0BE-5438-9DD0331AD751}"/>
              </a:ext>
            </a:extLst>
          </p:cNvPr>
          <p:cNvPicPr>
            <a:picLocks noChangeAspect="1"/>
          </p:cNvPicPr>
          <p:nvPr/>
        </p:nvPicPr>
        <p:blipFill>
          <a:blip r:embed="rId5"/>
          <a:stretch>
            <a:fillRect/>
          </a:stretch>
        </p:blipFill>
        <p:spPr>
          <a:xfrm>
            <a:off x="441888" y="4928471"/>
            <a:ext cx="2361919" cy="1328580"/>
          </a:xfrm>
          <a:prstGeom prst="rect">
            <a:avLst/>
          </a:prstGeom>
        </p:spPr>
      </p:pic>
      <p:sp>
        <p:nvSpPr>
          <p:cNvPr id="12" name="文本框 11">
            <a:extLst>
              <a:ext uri="{FF2B5EF4-FFF2-40B4-BE49-F238E27FC236}">
                <a16:creationId xmlns:a16="http://schemas.microsoft.com/office/drawing/2014/main" id="{E55E4077-D260-6770-0D6F-232E23D819E7}"/>
              </a:ext>
            </a:extLst>
          </p:cNvPr>
          <p:cNvSpPr txBox="1"/>
          <p:nvPr/>
        </p:nvSpPr>
        <p:spPr>
          <a:xfrm>
            <a:off x="2801923" y="4016720"/>
            <a:ext cx="3688010" cy="369332"/>
          </a:xfrm>
          <a:prstGeom prst="rect">
            <a:avLst/>
          </a:prstGeom>
          <a:noFill/>
        </p:spPr>
        <p:txBody>
          <a:bodyPr wrap="square">
            <a:spAutoFit/>
          </a:bodyPr>
          <a:lstStyle/>
          <a:p>
            <a:r>
              <a:rPr lang="en-US" altLang="zh-CN" b="1" dirty="0"/>
              <a:t>2. </a:t>
            </a:r>
            <a:r>
              <a:rPr lang="zh-CN" altLang="en-US" b="1" dirty="0"/>
              <a:t>应用于自动驾驶与增强现实技术；</a:t>
            </a:r>
          </a:p>
        </p:txBody>
      </p:sp>
      <p:sp>
        <p:nvSpPr>
          <p:cNvPr id="16" name="文本框 15">
            <a:extLst>
              <a:ext uri="{FF2B5EF4-FFF2-40B4-BE49-F238E27FC236}">
                <a16:creationId xmlns:a16="http://schemas.microsoft.com/office/drawing/2014/main" id="{58BE2B19-EDFA-A4A7-4E3B-223646426EEC}"/>
              </a:ext>
            </a:extLst>
          </p:cNvPr>
          <p:cNvSpPr txBox="1"/>
          <p:nvPr/>
        </p:nvSpPr>
        <p:spPr>
          <a:xfrm>
            <a:off x="6687051" y="5887719"/>
            <a:ext cx="5042832" cy="369332"/>
          </a:xfrm>
          <a:prstGeom prst="rect">
            <a:avLst/>
          </a:prstGeom>
          <a:noFill/>
        </p:spPr>
        <p:txBody>
          <a:bodyPr wrap="square">
            <a:spAutoFit/>
          </a:bodyPr>
          <a:lstStyle/>
          <a:p>
            <a:r>
              <a:rPr lang="en-US" altLang="zh-CN" b="1" dirty="0"/>
              <a:t>3. </a:t>
            </a:r>
            <a:r>
              <a:rPr lang="zh-CN" altLang="en-US" b="1" dirty="0"/>
              <a:t>有效提升智能机器人在现实场景中的应用能力。</a:t>
            </a:r>
          </a:p>
        </p:txBody>
      </p:sp>
      <p:pic>
        <p:nvPicPr>
          <p:cNvPr id="1028" name="Picture 4">
            <a:extLst>
              <a:ext uri="{FF2B5EF4-FFF2-40B4-BE49-F238E27FC236}">
                <a16:creationId xmlns:a16="http://schemas.microsoft.com/office/drawing/2014/main" id="{2669E0F5-E846-4726-520D-D718AFCAEE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5491" y="3836468"/>
            <a:ext cx="3172437" cy="17349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矩形 91"/>
          <p:cNvSpPr/>
          <p:nvPr/>
        </p:nvSpPr>
        <p:spPr>
          <a:xfrm>
            <a:off x="0" y="2105025"/>
            <a:ext cx="12192000" cy="2647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31" name="文本框 130"/>
          <p:cNvSpPr txBox="1"/>
          <p:nvPr/>
        </p:nvSpPr>
        <p:spPr>
          <a:xfrm>
            <a:off x="2699304" y="2501677"/>
            <a:ext cx="2002471" cy="1862048"/>
          </a:xfrm>
          <a:prstGeom prst="rect">
            <a:avLst/>
          </a:prstGeom>
          <a:noFill/>
        </p:spPr>
        <p:txBody>
          <a:bodyPr wrap="none" rtlCol="0">
            <a:spAutoFit/>
          </a:bodyPr>
          <a:lstStyle/>
          <a:p>
            <a:pPr algn="l"/>
            <a:r>
              <a:rPr lang="en-US" altLang="zh-CN" sz="11500" b="1" dirty="0">
                <a:solidFill>
                  <a:schemeClr val="bg1"/>
                </a:solidFill>
                <a:sym typeface="Wingdings" panose="05000000000000000000" pitchFamily="2" charset="2"/>
              </a:rPr>
              <a:t>02</a:t>
            </a:r>
            <a:endParaRPr lang="zh-CN" altLang="en-US" sz="11500" b="1" dirty="0">
              <a:solidFill>
                <a:schemeClr val="bg1"/>
              </a:solidFill>
              <a:sym typeface="Wingdings" panose="05000000000000000000" pitchFamily="2" charset="2"/>
            </a:endParaRPr>
          </a:p>
        </p:txBody>
      </p:sp>
      <p:sp>
        <p:nvSpPr>
          <p:cNvPr id="132" name="文本框 131"/>
          <p:cNvSpPr txBox="1"/>
          <p:nvPr/>
        </p:nvSpPr>
        <p:spPr>
          <a:xfrm>
            <a:off x="5058536" y="2352824"/>
            <a:ext cx="3954865" cy="1107996"/>
          </a:xfrm>
          <a:prstGeom prst="rect">
            <a:avLst/>
          </a:prstGeom>
          <a:noFill/>
        </p:spPr>
        <p:txBody>
          <a:bodyPr wrap="none" rtlCol="0">
            <a:spAutoFit/>
          </a:bodyPr>
          <a:lstStyle/>
          <a:p>
            <a:pPr algn="l"/>
            <a:r>
              <a:rPr lang="en-US" altLang="zh-CN" sz="6600" b="1" dirty="0">
                <a:solidFill>
                  <a:schemeClr val="bg1">
                    <a:alpha val="10000"/>
                  </a:schemeClr>
                </a:solidFill>
                <a:sym typeface="Wingdings" panose="05000000000000000000" pitchFamily="2" charset="2"/>
              </a:rPr>
              <a:t>Part Two</a:t>
            </a:r>
            <a:endParaRPr lang="zh-CN" altLang="en-US" sz="6600" b="1" dirty="0">
              <a:solidFill>
                <a:schemeClr val="bg1">
                  <a:alpha val="10000"/>
                </a:schemeClr>
              </a:solidFill>
              <a:sym typeface="Wingdings" panose="05000000000000000000" pitchFamily="2" charset="2"/>
            </a:endParaRPr>
          </a:p>
        </p:txBody>
      </p:sp>
      <p:sp>
        <p:nvSpPr>
          <p:cNvPr id="133" name="PA-文本框 21"/>
          <p:cNvSpPr txBox="1"/>
          <p:nvPr>
            <p:custDataLst>
              <p:tags r:id="rId1"/>
            </p:custDataLst>
          </p:nvPr>
        </p:nvSpPr>
        <p:spPr>
          <a:xfrm>
            <a:off x="4701540" y="2773680"/>
            <a:ext cx="6160135" cy="769441"/>
          </a:xfrm>
          <a:prstGeom prst="rect">
            <a:avLst/>
          </a:prstGeom>
          <a:noFill/>
        </p:spPr>
        <p:txBody>
          <a:bodyPr wrap="square" rtlCol="0">
            <a:spAutoFit/>
          </a:bodyPr>
          <a:lstStyle/>
          <a:p>
            <a:pPr algn="l"/>
            <a:r>
              <a:rPr lang="zh-CN" altLang="en-US" sz="4400" b="1" dirty="0">
                <a:solidFill>
                  <a:schemeClr val="bg1"/>
                </a:solidFill>
                <a:cs typeface="+mn-ea"/>
                <a:sym typeface="+mn-lt"/>
              </a:rPr>
              <a:t>研究现状及相关工作</a:t>
            </a:r>
          </a:p>
        </p:txBody>
      </p:sp>
      <p:sp>
        <p:nvSpPr>
          <p:cNvPr id="134" name="文本框 133"/>
          <p:cNvSpPr txBox="1"/>
          <p:nvPr/>
        </p:nvSpPr>
        <p:spPr>
          <a:xfrm>
            <a:off x="5268508" y="3460820"/>
            <a:ext cx="4265142" cy="338554"/>
          </a:xfrm>
          <a:prstGeom prst="rect">
            <a:avLst/>
          </a:prstGeom>
          <a:noFill/>
        </p:spPr>
        <p:txBody>
          <a:bodyPr wrap="none" rtlCol="0">
            <a:spAutoFit/>
          </a:bodyPr>
          <a:lstStyle/>
          <a:p>
            <a:pPr algn="l"/>
            <a:r>
              <a:rPr lang="en-US" altLang="zh-CN" sz="1600" dirty="0">
                <a:solidFill>
                  <a:schemeClr val="bg1"/>
                </a:solidFill>
                <a:sym typeface="Wingdings" panose="05000000000000000000" pitchFamily="2" charset="2"/>
              </a:rPr>
              <a:t>THE RESEARCH REVIEW IN AND ABROAD</a:t>
            </a:r>
          </a:p>
        </p:txBody>
      </p:sp>
      <p:cxnSp>
        <p:nvCxnSpPr>
          <p:cNvPr id="135" name="直接连接符 134"/>
          <p:cNvCxnSpPr/>
          <p:nvPr/>
        </p:nvCxnSpPr>
        <p:spPr>
          <a:xfrm flipV="1">
            <a:off x="0" y="3515451"/>
            <a:ext cx="2160000" cy="716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0032000" y="3515451"/>
            <a:ext cx="2160000" cy="7162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629920" y="1584663"/>
            <a:ext cx="10923270" cy="4178073"/>
          </a:xfrm>
          <a:prstGeom prst="rect">
            <a:avLst/>
          </a:prstGeom>
          <a:solidFill>
            <a:schemeClr val="accent3">
              <a:lumMod val="20000"/>
              <a:lumOff val="80000"/>
            </a:schemeClr>
          </a:solidFill>
          <a:ln w="12700" cmpd="sng">
            <a:noFill/>
            <a:prstDash val="sysDot"/>
          </a:ln>
          <a:effectLst>
            <a:outerShdw blurRad="279400" dist="38100" dir="5400000" algn="t" rotWithShape="0">
              <a:prstClr val="black">
                <a:alpha val="40000"/>
              </a:prstClr>
            </a:outerShd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endParaRPr lang="en-US" altLang="zh-CN" b="1" dirty="0">
              <a:solidFill>
                <a:schemeClr val="tx1"/>
              </a:solidFill>
              <a:latin typeface="仿宋" panose="02010609060101010101" pitchFamily="49" charset="-122"/>
              <a:ea typeface="仿宋" panose="02010609060101010101" pitchFamily="49" charset="-122"/>
            </a:endParaRPr>
          </a:p>
          <a:p>
            <a:endParaRPr lang="zh-CN" altLang="en-US" dirty="0">
              <a:solidFill>
                <a:schemeClr val="tx1"/>
              </a:solidFill>
              <a:latin typeface="仿宋" panose="02010609060101010101" pitchFamily="49" charset="-122"/>
              <a:ea typeface="仿宋" panose="02010609060101010101" pitchFamily="49" charset="-122"/>
            </a:endParaRPr>
          </a:p>
        </p:txBody>
      </p:sp>
      <p:sp>
        <p:nvSpPr>
          <p:cNvPr id="27" name="矩形 26"/>
          <p:cNvSpPr/>
          <p:nvPr/>
        </p:nvSpPr>
        <p:spPr>
          <a:xfrm>
            <a:off x="3501355" y="144889"/>
            <a:ext cx="1828800" cy="74157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65899" y="151416"/>
            <a:ext cx="1402080" cy="460375"/>
          </a:xfrm>
          <a:prstGeom prst="rect">
            <a:avLst/>
          </a:prstGeom>
          <a:noFill/>
        </p:spPr>
        <p:txBody>
          <a:bodyPr wrap="none" rtlCol="0">
            <a:spAutoFit/>
          </a:bodyPr>
          <a:lstStyle/>
          <a:p>
            <a:r>
              <a:rPr lang="zh-CN" altLang="en-US" sz="2400" dirty="0">
                <a:solidFill>
                  <a:schemeClr val="bg1">
                    <a:lumMod val="85000"/>
                  </a:schemeClr>
                </a:solidFill>
              </a:rPr>
              <a:t>研究内容</a:t>
            </a:r>
          </a:p>
        </p:txBody>
      </p:sp>
      <p:sp>
        <p:nvSpPr>
          <p:cNvPr id="30" name="文本框 29"/>
          <p:cNvSpPr txBox="1"/>
          <p:nvPr/>
        </p:nvSpPr>
        <p:spPr>
          <a:xfrm>
            <a:off x="7818050" y="145066"/>
            <a:ext cx="1402080" cy="460375"/>
          </a:xfrm>
          <a:prstGeom prst="rect">
            <a:avLst/>
          </a:prstGeom>
          <a:noFill/>
        </p:spPr>
        <p:txBody>
          <a:bodyPr wrap="none" rtlCol="0">
            <a:spAutoFit/>
          </a:bodyPr>
          <a:lstStyle/>
          <a:p>
            <a:r>
              <a:rPr lang="zh-CN" altLang="en-US" sz="2400" dirty="0">
                <a:solidFill>
                  <a:schemeClr val="bg1">
                    <a:lumMod val="85000"/>
                  </a:schemeClr>
                </a:solidFill>
              </a:rPr>
              <a:t>研究方案</a:t>
            </a:r>
          </a:p>
        </p:txBody>
      </p:sp>
      <p:sp>
        <p:nvSpPr>
          <p:cNvPr id="31" name="文本框 30"/>
          <p:cNvSpPr txBox="1"/>
          <p:nvPr/>
        </p:nvSpPr>
        <p:spPr>
          <a:xfrm>
            <a:off x="9770202" y="145066"/>
            <a:ext cx="800219" cy="461665"/>
          </a:xfrm>
          <a:prstGeom prst="rect">
            <a:avLst/>
          </a:prstGeom>
          <a:noFill/>
        </p:spPr>
        <p:txBody>
          <a:bodyPr wrap="none" rtlCol="0">
            <a:spAutoFit/>
          </a:bodyPr>
          <a:lstStyle/>
          <a:p>
            <a:r>
              <a:rPr lang="zh-CN" altLang="en-US" sz="2400" dirty="0">
                <a:solidFill>
                  <a:schemeClr val="bg1">
                    <a:lumMod val="85000"/>
                  </a:schemeClr>
                </a:solidFill>
              </a:rPr>
              <a:t>结论</a:t>
            </a:r>
          </a:p>
        </p:txBody>
      </p:sp>
      <p:sp>
        <p:nvSpPr>
          <p:cNvPr id="32" name="文本框 31"/>
          <p:cNvSpPr txBox="1"/>
          <p:nvPr/>
        </p:nvSpPr>
        <p:spPr>
          <a:xfrm>
            <a:off x="1488613" y="151416"/>
            <a:ext cx="1706880" cy="460375"/>
          </a:xfrm>
          <a:prstGeom prst="rect">
            <a:avLst/>
          </a:prstGeom>
          <a:noFill/>
        </p:spPr>
        <p:txBody>
          <a:bodyPr wrap="none" rtlCol="0">
            <a:spAutoFit/>
          </a:bodyPr>
          <a:lstStyle>
            <a:defPPr>
              <a:defRPr lang="zh-CN"/>
            </a:defPPr>
            <a:lvl1pPr>
              <a:defRPr sz="2400">
                <a:solidFill>
                  <a:schemeClr val="bg1">
                    <a:lumMod val="85000"/>
                  </a:schemeClr>
                </a:solidFill>
              </a:defRPr>
            </a:lvl1pPr>
          </a:lstStyle>
          <a:p>
            <a:r>
              <a:rPr lang="zh-CN" altLang="en-US" dirty="0"/>
              <a:t>背景及意义</a:t>
            </a:r>
          </a:p>
        </p:txBody>
      </p:sp>
      <p:sp>
        <p:nvSpPr>
          <p:cNvPr id="28" name="文本框 27"/>
          <p:cNvSpPr txBox="1"/>
          <p:nvPr/>
        </p:nvSpPr>
        <p:spPr>
          <a:xfrm>
            <a:off x="3656573" y="269457"/>
            <a:ext cx="1503680" cy="491490"/>
          </a:xfrm>
          <a:prstGeom prst="rect">
            <a:avLst/>
          </a:prstGeom>
          <a:noFill/>
        </p:spPr>
        <p:txBody>
          <a:bodyPr wrap="none" rtlCol="0">
            <a:spAutoFit/>
          </a:bodyPr>
          <a:lstStyle>
            <a:defPPr>
              <a:defRPr lang="zh-CN"/>
            </a:defPPr>
            <a:lvl1pPr>
              <a:defRPr sz="2600" b="1">
                <a:solidFill>
                  <a:srgbClr val="054F74"/>
                </a:solidFill>
              </a:defRPr>
            </a:lvl1pPr>
          </a:lstStyle>
          <a:p>
            <a:r>
              <a:rPr lang="zh-CN" altLang="en-US" dirty="0">
                <a:solidFill>
                  <a:schemeClr val="accent1"/>
                </a:solidFill>
              </a:rPr>
              <a:t>研究现状</a:t>
            </a:r>
          </a:p>
        </p:txBody>
      </p:sp>
      <p:sp>
        <p:nvSpPr>
          <p:cNvPr id="15" name="矩形 14"/>
          <p:cNvSpPr/>
          <p:nvPr>
            <p:custDataLst>
              <p:tags r:id="rId2"/>
            </p:custDataLst>
          </p:nvPr>
        </p:nvSpPr>
        <p:spPr>
          <a:xfrm>
            <a:off x="638810" y="1157219"/>
            <a:ext cx="10873105" cy="4605517"/>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b="1" dirty="0">
                <a:solidFill>
                  <a:schemeClr val="tx1"/>
                </a:solidFill>
                <a:ea typeface="+mn-lt"/>
              </a:rPr>
              <a:t>关于多视图场景理解</a:t>
            </a:r>
            <a:endParaRPr lang="zh-CN" altLang="en-US" b="1" dirty="0">
              <a:solidFill>
                <a:schemeClr val="tx1"/>
              </a:solidFill>
              <a:latin typeface="仿宋" panose="02010609060101010101" pitchFamily="49" charset="-122"/>
              <a:ea typeface="仿宋" panose="02010609060101010101" pitchFamily="49" charset="-122"/>
            </a:endParaRPr>
          </a:p>
          <a:p>
            <a:pPr algn="ctr"/>
            <a:endParaRPr lang="zh-CN" altLang="en-US" b="1" dirty="0">
              <a:solidFill>
                <a:schemeClr val="tx1"/>
              </a:solidFill>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Ø"/>
            </a:pPr>
            <a:endParaRPr lang="en-US" altLang="zh-CN" b="1" dirty="0">
              <a:solidFill>
                <a:schemeClr val="tx1"/>
              </a:solidFill>
              <a:latin typeface="仿宋" panose="02010609060101010101" pitchFamily="49" charset="-122"/>
              <a:ea typeface="仿宋" panose="02010609060101010101" pitchFamily="49" charset="-122"/>
            </a:endParaRPr>
          </a:p>
          <a:p>
            <a:pPr algn="just"/>
            <a:r>
              <a:rPr lang="zh-CN" altLang="en-US" b="1" dirty="0">
                <a:solidFill>
                  <a:schemeClr val="tx1"/>
                </a:solidFill>
                <a:latin typeface="仿宋" panose="02010609060101010101" pitchFamily="49" charset="-122"/>
                <a:ea typeface="仿宋" panose="02010609060101010101" pitchFamily="49" charset="-122"/>
              </a:rPr>
              <a:t>  </a:t>
            </a:r>
            <a:endParaRPr lang="en-US" altLang="zh-CN" b="1" dirty="0">
              <a:solidFill>
                <a:schemeClr val="tx1"/>
              </a:solidFill>
              <a:latin typeface="仿宋" panose="02010609060101010101" pitchFamily="49" charset="-122"/>
              <a:ea typeface="仿宋" panose="02010609060101010101" pitchFamily="49" charset="-122"/>
            </a:endParaRPr>
          </a:p>
          <a:p>
            <a:pPr marL="285750" indent="-285750" algn="just">
              <a:buFont typeface="Wingdings" panose="05000000000000000000" pitchFamily="2" charset="2"/>
              <a:buChar char="Ø"/>
            </a:pPr>
            <a:r>
              <a:rPr lang="en-US" altLang="zh-CN" b="1" dirty="0">
                <a:solidFill>
                  <a:schemeClr val="tx1"/>
                </a:solidFill>
                <a:latin typeface="仿宋" panose="02010609060101010101" pitchFamily="49" charset="-122"/>
                <a:ea typeface="仿宋" panose="02010609060101010101" pitchFamily="49" charset="-122"/>
              </a:rPr>
              <a:t>1.</a:t>
            </a:r>
            <a:r>
              <a:rPr lang="zh-CN" altLang="en-US" b="1" dirty="0">
                <a:solidFill>
                  <a:schemeClr val="tx1"/>
                </a:solidFill>
                <a:latin typeface="仿宋" panose="02010609060101010101" pitchFamily="49" charset="-122"/>
                <a:ea typeface="仿宋" panose="02010609060101010101" pitchFamily="49" charset="-122"/>
              </a:rPr>
              <a:t> </a:t>
            </a:r>
            <a:r>
              <a:rPr lang="en-US" altLang="zh-CN" b="1" dirty="0">
                <a:solidFill>
                  <a:schemeClr val="tx1"/>
                </a:solidFill>
                <a:latin typeface="仿宋" panose="02010609060101010101" pitchFamily="49" charset="-122"/>
                <a:ea typeface="仿宋" panose="02010609060101010101" pitchFamily="49" charset="-122"/>
              </a:rPr>
              <a:t>(</a:t>
            </a:r>
            <a:r>
              <a:rPr lang="en-US" altLang="zh-CN" b="1" dirty="0" err="1">
                <a:solidFill>
                  <a:schemeClr val="tx1"/>
                </a:solidFill>
                <a:latin typeface="仿宋" panose="02010609060101010101" pitchFamily="49" charset="-122"/>
                <a:ea typeface="仿宋" panose="02010609060101010101" pitchFamily="49" charset="-122"/>
              </a:rPr>
              <a:t>i</a:t>
            </a:r>
            <a:r>
              <a:rPr lang="en-US" altLang="zh-CN" b="1" dirty="0">
                <a:solidFill>
                  <a:schemeClr val="tx1"/>
                </a:solidFill>
                <a:latin typeface="仿宋" panose="02010609060101010101" pitchFamily="49" charset="-122"/>
                <a:ea typeface="仿宋" panose="02010609060101010101" pitchFamily="49" charset="-122"/>
              </a:rPr>
              <a:t>)SLAM</a:t>
            </a:r>
            <a:r>
              <a:rPr lang="zh-CN" altLang="en-US" b="1" dirty="0">
                <a:solidFill>
                  <a:schemeClr val="tx1"/>
                </a:solidFill>
                <a:latin typeface="仿宋" panose="02010609060101010101" pitchFamily="49" charset="-122"/>
                <a:ea typeface="仿宋" panose="02010609060101010101" pitchFamily="49" charset="-122"/>
              </a:rPr>
              <a:t>重建</a:t>
            </a:r>
            <a:r>
              <a:rPr lang="en-US" altLang="zh-CN" b="1" dirty="0">
                <a:solidFill>
                  <a:schemeClr val="tx1"/>
                </a:solidFill>
                <a:latin typeface="仿宋" panose="02010609060101010101" pitchFamily="49" charset="-122"/>
                <a:ea typeface="仿宋" panose="02010609060101010101" pitchFamily="49" charset="-122"/>
              </a:rPr>
              <a:t>3D</a:t>
            </a:r>
            <a:r>
              <a:rPr lang="zh-CN" altLang="en-US" b="1" dirty="0">
                <a:solidFill>
                  <a:schemeClr val="tx1"/>
                </a:solidFill>
                <a:latin typeface="仿宋" panose="02010609060101010101" pitchFamily="49" charset="-122"/>
                <a:ea typeface="仿宋" panose="02010609060101010101" pitchFamily="49" charset="-122"/>
              </a:rPr>
              <a:t>场景的几何形状并估计给定帧序列的相机位姿，</a:t>
            </a:r>
            <a:r>
              <a:rPr lang="en-US" altLang="zh-CN" b="1" dirty="0">
                <a:solidFill>
                  <a:schemeClr val="tx1"/>
                </a:solidFill>
                <a:latin typeface="仿宋" panose="02010609060101010101" pitchFamily="49" charset="-122"/>
                <a:ea typeface="仿宋" panose="02010609060101010101" pitchFamily="49" charset="-122"/>
              </a:rPr>
              <a:t>(ii)</a:t>
            </a:r>
            <a:r>
              <a:rPr lang="zh-CN" altLang="en-US" b="1" dirty="0">
                <a:solidFill>
                  <a:schemeClr val="tx1"/>
                </a:solidFill>
                <a:latin typeface="仿宋" panose="02010609060101010101" pitchFamily="49" charset="-122"/>
                <a:ea typeface="仿宋" panose="02010609060101010101" pitchFamily="49" charset="-122"/>
              </a:rPr>
              <a:t>运动恢复结构</a:t>
            </a:r>
            <a:r>
              <a:rPr lang="en-US" altLang="zh-CN" b="1" dirty="0">
                <a:solidFill>
                  <a:schemeClr val="tx1"/>
                </a:solidFill>
                <a:latin typeface="仿宋" panose="02010609060101010101" pitchFamily="49" charset="-122"/>
                <a:ea typeface="仿宋" panose="02010609060101010101" pitchFamily="49" charset="-122"/>
              </a:rPr>
              <a:t>(</a:t>
            </a:r>
            <a:r>
              <a:rPr lang="en-US" altLang="zh-CN" b="1" dirty="0" err="1">
                <a:solidFill>
                  <a:schemeClr val="tx1"/>
                </a:solidFill>
                <a:latin typeface="仿宋" panose="02010609060101010101" pitchFamily="49" charset="-122"/>
                <a:ea typeface="仿宋" panose="02010609060101010101" pitchFamily="49" charset="-122"/>
              </a:rPr>
              <a:t>SfM</a:t>
            </a:r>
            <a:r>
              <a:rPr lang="en-US" altLang="zh-CN" b="1" dirty="0">
                <a:solidFill>
                  <a:schemeClr val="tx1"/>
                </a:solidFill>
                <a:latin typeface="仿宋" panose="02010609060101010101" pitchFamily="49" charset="-122"/>
                <a:ea typeface="仿宋" panose="02010609060101010101" pitchFamily="49" charset="-122"/>
              </a:rPr>
              <a:t>)</a:t>
            </a:r>
            <a:r>
              <a:rPr lang="zh-CN" altLang="en-US" b="1" dirty="0">
                <a:solidFill>
                  <a:schemeClr val="tx1"/>
                </a:solidFill>
                <a:latin typeface="仿宋" panose="02010609060101010101" pitchFamily="49" charset="-122"/>
                <a:ea typeface="仿宋" panose="02010609060101010101" pitchFamily="49" charset="-122"/>
              </a:rPr>
              <a:t>从一组无序图像集合中估计相机位姿与内在特征，</a:t>
            </a:r>
            <a:r>
              <a:rPr lang="en-US" altLang="zh-CN" b="1" dirty="0">
                <a:solidFill>
                  <a:schemeClr val="tx1"/>
                </a:solidFill>
                <a:latin typeface="仿宋" panose="02010609060101010101" pitchFamily="49" charset="-122"/>
                <a:ea typeface="仿宋" panose="02010609060101010101" pitchFamily="49" charset="-122"/>
              </a:rPr>
              <a:t>(iii)</a:t>
            </a:r>
            <a:r>
              <a:rPr lang="zh-CN" altLang="en-US" b="1" dirty="0">
                <a:solidFill>
                  <a:schemeClr val="tx1"/>
                </a:solidFill>
                <a:latin typeface="仿宋" panose="02010609060101010101" pitchFamily="49" charset="-122"/>
                <a:ea typeface="仿宋" panose="02010609060101010101" pitchFamily="49" charset="-122"/>
              </a:rPr>
              <a:t>多视图立体视觉</a:t>
            </a:r>
            <a:r>
              <a:rPr lang="en-US" altLang="zh-CN" b="1" dirty="0">
                <a:solidFill>
                  <a:schemeClr val="tx1"/>
                </a:solidFill>
                <a:latin typeface="仿宋" panose="02010609060101010101" pitchFamily="49" charset="-122"/>
                <a:ea typeface="仿宋" panose="02010609060101010101" pitchFamily="49" charset="-122"/>
              </a:rPr>
              <a:t>(MVS)</a:t>
            </a:r>
            <a:r>
              <a:rPr lang="zh-CN" altLang="en-US" b="1" dirty="0">
                <a:solidFill>
                  <a:schemeClr val="tx1"/>
                </a:solidFill>
                <a:latin typeface="仿宋" panose="02010609060101010101" pitchFamily="49" charset="-122"/>
                <a:ea typeface="仿宋" panose="02010609060101010101" pitchFamily="49" charset="-122"/>
              </a:rPr>
              <a:t>使用</a:t>
            </a:r>
            <a:r>
              <a:rPr lang="en-US" altLang="zh-CN" b="1" dirty="0" err="1">
                <a:solidFill>
                  <a:schemeClr val="tx1"/>
                </a:solidFill>
                <a:latin typeface="仿宋" panose="02010609060101010101" pitchFamily="49" charset="-122"/>
                <a:ea typeface="仿宋" panose="02010609060101010101" pitchFamily="49" charset="-122"/>
              </a:rPr>
              <a:t>SfM</a:t>
            </a:r>
            <a:r>
              <a:rPr lang="zh-CN" altLang="en-US" b="1" dirty="0">
                <a:solidFill>
                  <a:schemeClr val="tx1"/>
                </a:solidFill>
                <a:latin typeface="仿宋" panose="02010609060101010101" pitchFamily="49" charset="-122"/>
                <a:ea typeface="仿宋" panose="02010609060101010101" pitchFamily="49" charset="-122"/>
              </a:rPr>
              <a:t>的输出来构建</a:t>
            </a:r>
            <a:r>
              <a:rPr lang="en-US" altLang="zh-CN" b="1" dirty="0">
                <a:solidFill>
                  <a:schemeClr val="tx1"/>
                </a:solidFill>
                <a:latin typeface="仿宋" panose="02010609060101010101" pitchFamily="49" charset="-122"/>
                <a:ea typeface="仿宋" panose="02010609060101010101" pitchFamily="49" charset="-122"/>
              </a:rPr>
              <a:t>3D</a:t>
            </a:r>
            <a:r>
              <a:rPr lang="zh-CN" altLang="en-US" b="1" dirty="0">
                <a:solidFill>
                  <a:schemeClr val="tx1"/>
                </a:solidFill>
                <a:latin typeface="仿宋" panose="02010609060101010101" pitchFamily="49" charset="-122"/>
                <a:ea typeface="仿宋" panose="02010609060101010101" pitchFamily="49" charset="-122"/>
              </a:rPr>
              <a:t>点云；</a:t>
            </a:r>
            <a:endParaRPr lang="en-US" altLang="zh-CN" b="1" dirty="0">
              <a:solidFill>
                <a:schemeClr val="tx1"/>
              </a:solidFill>
              <a:latin typeface="仿宋" panose="02010609060101010101" pitchFamily="49" charset="-122"/>
              <a:ea typeface="仿宋" panose="02010609060101010101" pitchFamily="49" charset="-122"/>
            </a:endParaRPr>
          </a:p>
          <a:p>
            <a:pPr algn="just"/>
            <a:endParaRPr lang="en-US" altLang="zh-CN" b="1" dirty="0">
              <a:solidFill>
                <a:schemeClr val="tx1"/>
              </a:solidFill>
              <a:latin typeface="仿宋" panose="02010609060101010101" pitchFamily="49" charset="-122"/>
              <a:ea typeface="仿宋" panose="02010609060101010101" pitchFamily="49" charset="-122"/>
            </a:endParaRPr>
          </a:p>
          <a:p>
            <a:pPr marL="285750" indent="-285750" algn="just">
              <a:buFont typeface="Wingdings" panose="05000000000000000000" pitchFamily="2" charset="2"/>
              <a:buChar char="Ø"/>
            </a:pPr>
            <a:r>
              <a:rPr lang="en-US" altLang="zh-CN" b="1" dirty="0">
                <a:solidFill>
                  <a:schemeClr val="tx1"/>
                </a:solidFill>
                <a:latin typeface="仿宋" panose="02010609060101010101" pitchFamily="49" charset="-122"/>
                <a:ea typeface="仿宋" panose="02010609060101010101" pitchFamily="49" charset="-122"/>
              </a:rPr>
              <a:t>2.</a:t>
            </a:r>
            <a:r>
              <a:rPr lang="zh-CN" altLang="en-US" b="1" dirty="0">
                <a:solidFill>
                  <a:schemeClr val="tx1"/>
                </a:solidFill>
                <a:latin typeface="仿宋" panose="02010609060101010101" pitchFamily="49" charset="-122"/>
                <a:ea typeface="仿宋" panose="02010609060101010101" pitchFamily="49" charset="-122"/>
              </a:rPr>
              <a:t> </a:t>
            </a:r>
            <a:r>
              <a:rPr lang="en-US" altLang="zh-CN" b="1" dirty="0">
                <a:solidFill>
                  <a:schemeClr val="tx1"/>
                </a:solidFill>
                <a:latin typeface="仿宋" panose="02010609060101010101" pitchFamily="49" charset="-122"/>
                <a:ea typeface="仿宋" panose="02010609060101010101" pitchFamily="49" charset="-122"/>
              </a:rPr>
              <a:t>(</a:t>
            </a:r>
            <a:r>
              <a:rPr lang="en-US" altLang="zh-CN" b="1" dirty="0" err="1">
                <a:solidFill>
                  <a:schemeClr val="tx1"/>
                </a:solidFill>
                <a:latin typeface="仿宋" panose="02010609060101010101" pitchFamily="49" charset="-122"/>
                <a:ea typeface="仿宋" panose="02010609060101010101" pitchFamily="49" charset="-122"/>
              </a:rPr>
              <a:t>i</a:t>
            </a:r>
            <a:r>
              <a:rPr lang="en-US" altLang="zh-CN" b="1" dirty="0">
                <a:solidFill>
                  <a:schemeClr val="tx1"/>
                </a:solidFill>
                <a:latin typeface="仿宋" panose="02010609060101010101" pitchFamily="49" charset="-122"/>
                <a:ea typeface="仿宋" panose="02010609060101010101" pitchFamily="49" charset="-122"/>
              </a:rPr>
              <a:t>)3D-SIS</a:t>
            </a:r>
            <a:r>
              <a:rPr lang="zh-CN" altLang="en-US" b="1" dirty="0">
                <a:solidFill>
                  <a:schemeClr val="tx1"/>
                </a:solidFill>
                <a:latin typeface="仿宋" panose="02010609060101010101" pitchFamily="49" charset="-122"/>
                <a:ea typeface="仿宋" panose="02010609060101010101" pitchFamily="49" charset="-122"/>
              </a:rPr>
              <a:t>基于一组</a:t>
            </a:r>
            <a:r>
              <a:rPr lang="en-US" altLang="zh-CN" b="1" dirty="0">
                <a:solidFill>
                  <a:schemeClr val="tx1"/>
                </a:solidFill>
                <a:latin typeface="仿宋" panose="02010609060101010101" pitchFamily="49" charset="-122"/>
                <a:ea typeface="仿宋" panose="02010609060101010101" pitchFamily="49" charset="-122"/>
              </a:rPr>
              <a:t>RGB-D</a:t>
            </a:r>
            <a:r>
              <a:rPr lang="zh-CN" altLang="en-US" b="1" dirty="0">
                <a:solidFill>
                  <a:schemeClr val="tx1"/>
                </a:solidFill>
                <a:latin typeface="仿宋" panose="02010609060101010101" pitchFamily="49" charset="-122"/>
                <a:ea typeface="仿宋" panose="02010609060101010101" pitchFamily="49" charset="-122"/>
              </a:rPr>
              <a:t>深度图像输入执行</a:t>
            </a:r>
            <a:r>
              <a:rPr lang="en-US" altLang="zh-CN" b="1" dirty="0">
                <a:solidFill>
                  <a:schemeClr val="tx1"/>
                </a:solidFill>
                <a:latin typeface="仿宋" panose="02010609060101010101" pitchFamily="49" charset="-122"/>
                <a:ea typeface="仿宋" panose="02010609060101010101" pitchFamily="49" charset="-122"/>
              </a:rPr>
              <a:t>3D</a:t>
            </a:r>
            <a:r>
              <a:rPr lang="zh-CN" altLang="en-US" b="1" dirty="0">
                <a:solidFill>
                  <a:schemeClr val="tx1"/>
                </a:solidFill>
                <a:latin typeface="仿宋" panose="02010609060101010101" pitchFamily="49" charset="-122"/>
                <a:ea typeface="仿宋" panose="02010609060101010101" pitchFamily="49" charset="-122"/>
              </a:rPr>
              <a:t>实例分割，</a:t>
            </a:r>
            <a:r>
              <a:rPr lang="en-US" altLang="zh-CN" b="1" dirty="0">
                <a:solidFill>
                  <a:schemeClr val="tx1"/>
                </a:solidFill>
                <a:latin typeface="仿宋" panose="02010609060101010101" pitchFamily="49" charset="-122"/>
                <a:ea typeface="仿宋" panose="02010609060101010101" pitchFamily="49" charset="-122"/>
              </a:rPr>
              <a:t>(ii)</a:t>
            </a:r>
            <a:r>
              <a:rPr lang="en-US" altLang="zh-CN" b="1" dirty="0" err="1">
                <a:solidFill>
                  <a:schemeClr val="tx1"/>
                </a:solidFill>
                <a:latin typeface="仿宋" panose="02010609060101010101" pitchFamily="49" charset="-122"/>
                <a:ea typeface="仿宋" panose="02010609060101010101" pitchFamily="49" charset="-122"/>
              </a:rPr>
              <a:t>MVPointNet</a:t>
            </a:r>
            <a:r>
              <a:rPr lang="zh-CN" altLang="en-US" b="1" dirty="0">
                <a:solidFill>
                  <a:schemeClr val="tx1"/>
                </a:solidFill>
                <a:latin typeface="仿宋" panose="02010609060101010101" pitchFamily="49" charset="-122"/>
                <a:ea typeface="仿宋" panose="02010609060101010101" pitchFamily="49" charset="-122"/>
              </a:rPr>
              <a:t>使用多视图</a:t>
            </a:r>
            <a:r>
              <a:rPr lang="en-US" altLang="zh-CN" b="1" dirty="0">
                <a:solidFill>
                  <a:schemeClr val="tx1"/>
                </a:solidFill>
                <a:latin typeface="仿宋" panose="02010609060101010101" pitchFamily="49" charset="-122"/>
                <a:ea typeface="仿宋" panose="02010609060101010101" pitchFamily="49" charset="-122"/>
              </a:rPr>
              <a:t>RGB-D</a:t>
            </a:r>
            <a:r>
              <a:rPr lang="zh-CN" altLang="en-US" b="1" dirty="0">
                <a:solidFill>
                  <a:schemeClr val="tx1"/>
                </a:solidFill>
                <a:latin typeface="仿宋" panose="02010609060101010101" pitchFamily="49" charset="-122"/>
                <a:ea typeface="仿宋" panose="02010609060101010101" pitchFamily="49" charset="-122"/>
              </a:rPr>
              <a:t>深度图像输入进行</a:t>
            </a:r>
            <a:r>
              <a:rPr lang="en-US" altLang="zh-CN" b="1" dirty="0">
                <a:solidFill>
                  <a:schemeClr val="tx1"/>
                </a:solidFill>
                <a:latin typeface="仿宋" panose="02010609060101010101" pitchFamily="49" charset="-122"/>
                <a:ea typeface="仿宋" panose="02010609060101010101" pitchFamily="49" charset="-122"/>
              </a:rPr>
              <a:t>3D</a:t>
            </a:r>
            <a:r>
              <a:rPr lang="zh-CN" altLang="en-US" b="1" dirty="0">
                <a:solidFill>
                  <a:schemeClr val="tx1"/>
                </a:solidFill>
                <a:latin typeface="仿宋" panose="02010609060101010101" pitchFamily="49" charset="-122"/>
                <a:ea typeface="仿宋" panose="02010609060101010101" pitchFamily="49" charset="-122"/>
              </a:rPr>
              <a:t>语义分割，</a:t>
            </a:r>
            <a:r>
              <a:rPr lang="en-US" altLang="zh-CN" b="1" dirty="0">
                <a:solidFill>
                  <a:schemeClr val="tx1"/>
                </a:solidFill>
                <a:latin typeface="仿宋" panose="02010609060101010101" pitchFamily="49" charset="-122"/>
                <a:ea typeface="仿宋" panose="02010609060101010101" pitchFamily="49" charset="-122"/>
              </a:rPr>
              <a:t>(iii)Atlas</a:t>
            </a:r>
            <a:r>
              <a:rPr lang="zh-CN" altLang="en-US" b="1" dirty="0">
                <a:solidFill>
                  <a:schemeClr val="tx1"/>
                </a:solidFill>
                <a:latin typeface="仿宋" panose="02010609060101010101" pitchFamily="49" charset="-122"/>
                <a:ea typeface="仿宋" panose="02010609060101010101" pitchFamily="49" charset="-122"/>
              </a:rPr>
              <a:t>通过处理多个单目</a:t>
            </a:r>
            <a:r>
              <a:rPr lang="en-US" altLang="zh-CN" b="1" dirty="0">
                <a:solidFill>
                  <a:schemeClr val="tx1"/>
                </a:solidFill>
                <a:latin typeface="仿宋" panose="02010609060101010101" pitchFamily="49" charset="-122"/>
                <a:ea typeface="仿宋" panose="02010609060101010101" pitchFamily="49" charset="-122"/>
              </a:rPr>
              <a:t>RGB</a:t>
            </a:r>
            <a:r>
              <a:rPr lang="zh-CN" altLang="en-US" b="1" dirty="0">
                <a:solidFill>
                  <a:schemeClr val="tx1"/>
                </a:solidFill>
                <a:latin typeface="仿宋" panose="02010609060101010101" pitchFamily="49" charset="-122"/>
                <a:ea typeface="仿宋" panose="02010609060101010101" pitchFamily="49" charset="-122"/>
              </a:rPr>
              <a:t>图像联合执行</a:t>
            </a:r>
            <a:r>
              <a:rPr lang="en-US" altLang="zh-CN" b="1" dirty="0">
                <a:solidFill>
                  <a:schemeClr val="tx1"/>
                </a:solidFill>
                <a:latin typeface="仿宋" panose="02010609060101010101" pitchFamily="49" charset="-122"/>
                <a:ea typeface="仿宋" panose="02010609060101010101" pitchFamily="49" charset="-122"/>
              </a:rPr>
              <a:t>3D</a:t>
            </a:r>
            <a:r>
              <a:rPr lang="zh-CN" altLang="en-US" b="1" dirty="0">
                <a:solidFill>
                  <a:schemeClr val="tx1"/>
                </a:solidFill>
                <a:latin typeface="仿宋" panose="02010609060101010101" pitchFamily="49" charset="-122"/>
                <a:ea typeface="仿宋" panose="02010609060101010101" pitchFamily="49" charset="-122"/>
              </a:rPr>
              <a:t>语义分割与</a:t>
            </a:r>
            <a:r>
              <a:rPr lang="en-US" altLang="zh-CN" b="1" dirty="0">
                <a:solidFill>
                  <a:schemeClr val="tx1"/>
                </a:solidFill>
                <a:latin typeface="仿宋" panose="02010609060101010101" pitchFamily="49" charset="-122"/>
                <a:ea typeface="仿宋" panose="02010609060101010101" pitchFamily="49" charset="-122"/>
              </a:rPr>
              <a:t>TSDF</a:t>
            </a:r>
            <a:r>
              <a:rPr lang="zh-CN" altLang="en-US" b="1" dirty="0">
                <a:solidFill>
                  <a:schemeClr val="tx1"/>
                </a:solidFill>
                <a:latin typeface="仿宋" panose="02010609060101010101" pitchFamily="49" charset="-122"/>
                <a:ea typeface="仿宋" panose="02010609060101010101" pitchFamily="49" charset="-122"/>
              </a:rPr>
              <a:t>重建；</a:t>
            </a:r>
            <a:endParaRPr lang="en-US" altLang="zh-CN" b="1" dirty="0">
              <a:solidFill>
                <a:schemeClr val="tx1"/>
              </a:solidFill>
              <a:latin typeface="仿宋" panose="02010609060101010101" pitchFamily="49" charset="-122"/>
              <a:ea typeface="仿宋" panose="02010609060101010101" pitchFamily="49" charset="-122"/>
            </a:endParaRPr>
          </a:p>
          <a:p>
            <a:pPr algn="just"/>
            <a:endParaRPr lang="en-US" altLang="zh-CN" b="1" dirty="0">
              <a:solidFill>
                <a:schemeClr val="tx1"/>
              </a:solidFill>
              <a:latin typeface="仿宋" panose="02010609060101010101" pitchFamily="49" charset="-122"/>
              <a:ea typeface="仿宋" panose="02010609060101010101" pitchFamily="49" charset="-122"/>
            </a:endParaRPr>
          </a:p>
          <a:p>
            <a:pPr marL="285750" indent="-285750" algn="just">
              <a:buFont typeface="Wingdings" panose="05000000000000000000" pitchFamily="2" charset="2"/>
              <a:buChar char="Ø"/>
            </a:pPr>
            <a:r>
              <a:rPr lang="en-US" altLang="zh-CN" b="1" dirty="0">
                <a:solidFill>
                  <a:schemeClr val="tx1"/>
                </a:solidFill>
                <a:latin typeface="仿宋" panose="02010609060101010101" pitchFamily="49" charset="-122"/>
                <a:ea typeface="仿宋" panose="02010609060101010101" pitchFamily="49" charset="-122"/>
              </a:rPr>
              <a:t>3.</a:t>
            </a:r>
            <a:r>
              <a:rPr lang="zh-CN" altLang="en-US" b="1" dirty="0">
                <a:solidFill>
                  <a:schemeClr val="tx1"/>
                </a:solidFill>
                <a:latin typeface="仿宋" panose="02010609060101010101" pitchFamily="49" charset="-122"/>
                <a:ea typeface="仿宋" panose="02010609060101010101" pitchFamily="49" charset="-122"/>
              </a:rPr>
              <a:t> </a:t>
            </a:r>
            <a:r>
              <a:rPr lang="en-US" altLang="zh-CN" b="1" dirty="0" err="1">
                <a:solidFill>
                  <a:schemeClr val="tx1"/>
                </a:solidFill>
                <a:latin typeface="仿宋" panose="02010609060101010101" pitchFamily="49" charset="-122"/>
                <a:ea typeface="仿宋" panose="02010609060101010101" pitchFamily="49" charset="-122"/>
              </a:rPr>
              <a:t>VEDet</a:t>
            </a:r>
            <a:r>
              <a:rPr lang="zh-CN" altLang="en-US" b="1" dirty="0">
                <a:solidFill>
                  <a:schemeClr val="tx1"/>
                </a:solidFill>
                <a:latin typeface="仿宋" panose="02010609060101010101" pitchFamily="49" charset="-122"/>
                <a:ea typeface="仿宋" panose="02010609060101010101" pitchFamily="49" charset="-122"/>
              </a:rPr>
              <a:t>提出一种全新的多视图三维目标检测框架，其通过视角感知与等变性改进定位，利用基于查询的</a:t>
            </a:r>
            <a:r>
              <a:rPr lang="en-US" altLang="zh-CN" b="1" dirty="0">
                <a:solidFill>
                  <a:schemeClr val="tx1"/>
                </a:solidFill>
                <a:latin typeface="仿宋" panose="02010609060101010101" pitchFamily="49" charset="-122"/>
                <a:ea typeface="仿宋" panose="02010609060101010101" pitchFamily="49" charset="-122"/>
              </a:rPr>
              <a:t>transformer</a:t>
            </a:r>
            <a:r>
              <a:rPr lang="zh-CN" altLang="en-US" b="1" dirty="0">
                <a:solidFill>
                  <a:schemeClr val="tx1"/>
                </a:solidFill>
                <a:latin typeface="仿宋" panose="02010609060101010101" pitchFamily="49" charset="-122"/>
                <a:ea typeface="仿宋" panose="02010609060101010101" pitchFamily="49" charset="-122"/>
              </a:rPr>
              <a:t>架构，通过</a:t>
            </a:r>
            <a:r>
              <a:rPr lang="en-US" altLang="zh-CN" b="1" dirty="0">
                <a:solidFill>
                  <a:schemeClr val="tx1"/>
                </a:solidFill>
                <a:latin typeface="仿宋" panose="02010609060101010101" pitchFamily="49" charset="-122"/>
                <a:ea typeface="仿宋" panose="02010609060101010101" pitchFamily="49" charset="-122"/>
              </a:rPr>
              <a:t>3D</a:t>
            </a:r>
            <a:r>
              <a:rPr lang="zh-CN" altLang="en-US" b="1" dirty="0">
                <a:solidFill>
                  <a:schemeClr val="tx1"/>
                </a:solidFill>
                <a:latin typeface="仿宋" panose="02010609060101010101" pitchFamily="49" charset="-122"/>
                <a:ea typeface="仿宋" panose="02010609060101010101" pitchFamily="49" charset="-122"/>
              </a:rPr>
              <a:t>透视几何图中使用位置编码来增加图像特征，对</a:t>
            </a:r>
            <a:r>
              <a:rPr lang="en-US" altLang="zh-CN" b="1" dirty="0">
                <a:solidFill>
                  <a:schemeClr val="tx1"/>
                </a:solidFill>
                <a:latin typeface="仿宋" panose="02010609060101010101" pitchFamily="49" charset="-122"/>
                <a:ea typeface="仿宋" panose="02010609060101010101" pitchFamily="49" charset="-122"/>
              </a:rPr>
              <a:t>3D</a:t>
            </a:r>
            <a:r>
              <a:rPr lang="zh-CN" altLang="en-US" b="1" dirty="0">
                <a:solidFill>
                  <a:schemeClr val="tx1"/>
                </a:solidFill>
                <a:latin typeface="仿宋" panose="02010609060101010101" pitchFamily="49" charset="-122"/>
                <a:ea typeface="仿宋" panose="02010609060101010101" pitchFamily="49" charset="-122"/>
              </a:rPr>
              <a:t>场景进行编码。</a:t>
            </a:r>
            <a:endParaRPr lang="en-US" altLang="zh-CN" b="1" dirty="0">
              <a:solidFill>
                <a:schemeClr val="tx1"/>
              </a:solidFill>
              <a:latin typeface="仿宋" panose="02010609060101010101" pitchFamily="49" charset="-122"/>
              <a:ea typeface="仿宋" panose="02010609060101010101" pitchFamily="49" charset="-122"/>
            </a:endParaRPr>
          </a:p>
          <a:p>
            <a:pPr algn="just"/>
            <a:endParaRPr lang="en-US" altLang="zh-CN" b="1" dirty="0">
              <a:solidFill>
                <a:schemeClr val="tx1"/>
              </a:solidFill>
              <a:latin typeface="仿宋" panose="02010609060101010101" pitchFamily="49" charset="-122"/>
              <a:ea typeface="仿宋" panose="02010609060101010101" pitchFamily="49" charset="-122"/>
            </a:endParaRPr>
          </a:p>
          <a:p>
            <a:pPr algn="just"/>
            <a:r>
              <a:rPr lang="en-US" altLang="zh-CN" b="1" dirty="0">
                <a:solidFill>
                  <a:schemeClr val="tx1"/>
                </a:solidFill>
                <a:latin typeface="仿宋" panose="02010609060101010101" pitchFamily="49" charset="-122"/>
                <a:ea typeface="仿宋" panose="02010609060101010101" pitchFamily="49" charset="-122"/>
              </a:rPr>
              <a:t>    </a:t>
            </a:r>
            <a:r>
              <a:rPr lang="zh-CN" altLang="en-US" b="1" dirty="0">
                <a:solidFill>
                  <a:schemeClr val="tx1"/>
                </a:solidFill>
                <a:latin typeface="仿宋" panose="02010609060101010101" pitchFamily="49" charset="-122"/>
                <a:ea typeface="仿宋" panose="02010609060101010101" pitchFamily="49" charset="-122"/>
              </a:rPr>
              <a:t>该架构在输出层以视图为条件查询，使得训练过程中生成多个虚拟帧，通过增强多视图一致性来学习</a:t>
            </a:r>
            <a:r>
              <a:rPr lang="zh-CN" altLang="en-US" b="1" dirty="0">
                <a:solidFill>
                  <a:srgbClr val="FF0000"/>
                </a:solidFill>
                <a:latin typeface="仿宋" panose="02010609060101010101" pitchFamily="49" charset="-122"/>
                <a:ea typeface="仿宋" panose="02010609060101010101" pitchFamily="49" charset="-122"/>
              </a:rPr>
              <a:t>视角等变性 </a:t>
            </a:r>
            <a:r>
              <a:rPr lang="en-US" altLang="zh-CN" b="1" dirty="0">
                <a:solidFill>
                  <a:schemeClr val="tx1"/>
                </a:solidFill>
                <a:latin typeface="仿宋" panose="02010609060101010101" pitchFamily="49" charset="-122"/>
                <a:ea typeface="仿宋" panose="02010609060101010101" pitchFamily="49" charset="-122"/>
              </a:rPr>
              <a:t>(viewpoint equivariance</a:t>
            </a:r>
            <a:r>
              <a:rPr lang="zh-CN" altLang="en-US" b="1" dirty="0">
                <a:solidFill>
                  <a:schemeClr val="tx1"/>
                </a:solidFill>
                <a:latin typeface="仿宋" panose="02010609060101010101" pitchFamily="49" charset="-122"/>
                <a:ea typeface="仿宋" panose="02010609060101010101" pitchFamily="49" charset="-122"/>
              </a:rPr>
              <a:t>，简称</a:t>
            </a:r>
            <a:r>
              <a:rPr lang="en-US" altLang="zh-CN" b="1" dirty="0">
                <a:solidFill>
                  <a:schemeClr val="tx1"/>
                </a:solidFill>
                <a:latin typeface="仿宋" panose="02010609060101010101" pitchFamily="49" charset="-122"/>
                <a:ea typeface="仿宋" panose="02010609060101010101" pitchFamily="49" charset="-122"/>
              </a:rPr>
              <a:t>VE)</a:t>
            </a:r>
            <a:r>
              <a:rPr lang="zh-CN" altLang="en-US" b="1" dirty="0">
                <a:solidFill>
                  <a:schemeClr val="tx1"/>
                </a:solidFill>
                <a:latin typeface="仿宋" panose="02010609060101010101" pitchFamily="49" charset="-122"/>
                <a:ea typeface="仿宋" panose="02010609060101010101" pitchFamily="49" charset="-122"/>
              </a:rPr>
              <a:t>。添加的几何多视图在输入级作为位置编码，在损失级进行正则化，为三维目标检测提供丰富几何线索。</a:t>
            </a:r>
            <a:endParaRPr lang="en-US" altLang="zh-CN" dirty="0">
              <a:solidFill>
                <a:schemeClr val="tx1"/>
              </a:solidFill>
              <a:latin typeface="仿宋" panose="02010609060101010101" pitchFamily="49" charset="-122"/>
              <a:ea typeface="仿宋" panose="02010609060101010101" pitchFamily="49" charset="-122"/>
              <a:sym typeface="+mn-ea"/>
            </a:endParaRPr>
          </a:p>
        </p:txBody>
      </p:sp>
      <p:cxnSp>
        <p:nvCxnSpPr>
          <p:cNvPr id="16" name="直接连接符 15"/>
          <p:cNvCxnSpPr/>
          <p:nvPr>
            <p:custDataLst>
              <p:tags r:id="rId3"/>
            </p:custDataLst>
          </p:nvPr>
        </p:nvCxnSpPr>
        <p:spPr>
          <a:xfrm flipV="1">
            <a:off x="680085" y="1527782"/>
            <a:ext cx="10836275" cy="889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35" name="箭头: 五边形 34"/>
          <p:cNvSpPr/>
          <p:nvPr>
            <p:custDataLst>
              <p:tags r:id="rId4"/>
            </p:custDataLst>
          </p:nvPr>
        </p:nvSpPr>
        <p:spPr>
          <a:xfrm>
            <a:off x="720405" y="1584663"/>
            <a:ext cx="1678305" cy="446405"/>
          </a:xfrm>
          <a:prstGeom prst="homePlate">
            <a:avLst>
              <a:gd name="adj" fmla="val 65000"/>
            </a:avLst>
          </a:prstGeom>
          <a:ln>
            <a:solidFill>
              <a:schemeClr val="bg2"/>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custDataLst>
              <p:tags r:id="rId5"/>
            </p:custDataLst>
          </p:nvPr>
        </p:nvSpPr>
        <p:spPr>
          <a:xfrm>
            <a:off x="950450" y="1600470"/>
            <a:ext cx="1076325" cy="305435"/>
          </a:xfrm>
          <a:prstGeom prst="rect">
            <a:avLst/>
          </a:prstGeom>
          <a:noFill/>
        </p:spPr>
        <p:txBody>
          <a:bodyPr wrap="none" rtlCol="0">
            <a:noAutofit/>
          </a:bodyPr>
          <a:lstStyle/>
          <a:p>
            <a:r>
              <a:rPr lang="zh-CN" altLang="en-US" b="1" dirty="0">
                <a:solidFill>
                  <a:schemeClr val="bg1"/>
                </a:solidFill>
              </a:rPr>
              <a:t>工作述评</a:t>
            </a:r>
          </a:p>
        </p:txBody>
      </p:sp>
      <p:cxnSp>
        <p:nvCxnSpPr>
          <p:cNvPr id="6" name="直接箭头连接符 5">
            <a:extLst>
              <a:ext uri="{FF2B5EF4-FFF2-40B4-BE49-F238E27FC236}">
                <a16:creationId xmlns:a16="http://schemas.microsoft.com/office/drawing/2014/main" id="{FE839142-F5D7-7375-D72C-B344748A7B82}"/>
              </a:ext>
            </a:extLst>
          </p:cNvPr>
          <p:cNvCxnSpPr>
            <a:cxnSpLocks/>
          </p:cNvCxnSpPr>
          <p:nvPr/>
        </p:nvCxnSpPr>
        <p:spPr>
          <a:xfrm flipV="1">
            <a:off x="1676566" y="4472452"/>
            <a:ext cx="0" cy="3344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629920" y="1584663"/>
            <a:ext cx="10923270" cy="5206225"/>
          </a:xfrm>
          <a:prstGeom prst="rect">
            <a:avLst/>
          </a:prstGeom>
          <a:solidFill>
            <a:schemeClr val="accent3">
              <a:lumMod val="20000"/>
              <a:lumOff val="80000"/>
            </a:schemeClr>
          </a:solidFill>
          <a:ln w="12700" cmpd="sng">
            <a:noFill/>
            <a:prstDash val="sysDot"/>
          </a:ln>
          <a:effectLst>
            <a:outerShdw blurRad="279400" dist="38100" dir="5400000" algn="t" rotWithShape="0">
              <a:prstClr val="black">
                <a:alpha val="40000"/>
              </a:prstClr>
            </a:outerShd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endParaRPr lang="en-US" altLang="zh-CN" b="1" dirty="0">
              <a:solidFill>
                <a:schemeClr val="tx1"/>
              </a:solidFill>
              <a:latin typeface="仿宋" panose="02010609060101010101" pitchFamily="49" charset="-122"/>
              <a:ea typeface="仿宋" panose="02010609060101010101" pitchFamily="49" charset="-122"/>
            </a:endParaRPr>
          </a:p>
          <a:p>
            <a:endParaRPr lang="zh-CN" altLang="en-US" dirty="0">
              <a:solidFill>
                <a:schemeClr val="tx1"/>
              </a:solidFill>
              <a:latin typeface="仿宋" panose="02010609060101010101" pitchFamily="49" charset="-122"/>
              <a:ea typeface="仿宋" panose="02010609060101010101" pitchFamily="49" charset="-122"/>
            </a:endParaRPr>
          </a:p>
        </p:txBody>
      </p:sp>
      <p:sp>
        <p:nvSpPr>
          <p:cNvPr id="27" name="矩形 26"/>
          <p:cNvSpPr/>
          <p:nvPr/>
        </p:nvSpPr>
        <p:spPr>
          <a:xfrm>
            <a:off x="3501355" y="144889"/>
            <a:ext cx="1828800" cy="74157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5865899" y="151416"/>
            <a:ext cx="1402080" cy="460375"/>
          </a:xfrm>
          <a:prstGeom prst="rect">
            <a:avLst/>
          </a:prstGeom>
          <a:noFill/>
        </p:spPr>
        <p:txBody>
          <a:bodyPr wrap="none" rtlCol="0">
            <a:spAutoFit/>
          </a:bodyPr>
          <a:lstStyle/>
          <a:p>
            <a:r>
              <a:rPr lang="zh-CN" altLang="en-US" sz="2400" dirty="0">
                <a:solidFill>
                  <a:schemeClr val="bg1">
                    <a:lumMod val="85000"/>
                  </a:schemeClr>
                </a:solidFill>
              </a:rPr>
              <a:t>研究内容</a:t>
            </a:r>
          </a:p>
        </p:txBody>
      </p:sp>
      <p:sp>
        <p:nvSpPr>
          <p:cNvPr id="30" name="文本框 29"/>
          <p:cNvSpPr txBox="1"/>
          <p:nvPr/>
        </p:nvSpPr>
        <p:spPr>
          <a:xfrm>
            <a:off x="7818050" y="145066"/>
            <a:ext cx="1402080" cy="460375"/>
          </a:xfrm>
          <a:prstGeom prst="rect">
            <a:avLst/>
          </a:prstGeom>
          <a:noFill/>
        </p:spPr>
        <p:txBody>
          <a:bodyPr wrap="none" rtlCol="0">
            <a:spAutoFit/>
          </a:bodyPr>
          <a:lstStyle/>
          <a:p>
            <a:r>
              <a:rPr lang="zh-CN" altLang="en-US" sz="2400" dirty="0">
                <a:solidFill>
                  <a:schemeClr val="bg1">
                    <a:lumMod val="85000"/>
                  </a:schemeClr>
                </a:solidFill>
              </a:rPr>
              <a:t>研究方案</a:t>
            </a:r>
          </a:p>
        </p:txBody>
      </p:sp>
      <p:sp>
        <p:nvSpPr>
          <p:cNvPr id="31" name="文本框 30"/>
          <p:cNvSpPr txBox="1"/>
          <p:nvPr/>
        </p:nvSpPr>
        <p:spPr>
          <a:xfrm>
            <a:off x="9770202" y="145066"/>
            <a:ext cx="800219" cy="461665"/>
          </a:xfrm>
          <a:prstGeom prst="rect">
            <a:avLst/>
          </a:prstGeom>
          <a:noFill/>
        </p:spPr>
        <p:txBody>
          <a:bodyPr wrap="none" rtlCol="0">
            <a:spAutoFit/>
          </a:bodyPr>
          <a:lstStyle/>
          <a:p>
            <a:r>
              <a:rPr lang="zh-CN" altLang="en-US" sz="2400" dirty="0">
                <a:solidFill>
                  <a:schemeClr val="bg1">
                    <a:lumMod val="85000"/>
                  </a:schemeClr>
                </a:solidFill>
              </a:rPr>
              <a:t>结论</a:t>
            </a:r>
          </a:p>
        </p:txBody>
      </p:sp>
      <p:sp>
        <p:nvSpPr>
          <p:cNvPr id="32" name="文本框 31"/>
          <p:cNvSpPr txBox="1"/>
          <p:nvPr/>
        </p:nvSpPr>
        <p:spPr>
          <a:xfrm>
            <a:off x="1488613" y="151416"/>
            <a:ext cx="1706880" cy="460375"/>
          </a:xfrm>
          <a:prstGeom prst="rect">
            <a:avLst/>
          </a:prstGeom>
          <a:noFill/>
        </p:spPr>
        <p:txBody>
          <a:bodyPr wrap="none" rtlCol="0">
            <a:spAutoFit/>
          </a:bodyPr>
          <a:lstStyle>
            <a:defPPr>
              <a:defRPr lang="zh-CN"/>
            </a:defPPr>
            <a:lvl1pPr>
              <a:defRPr sz="2400">
                <a:solidFill>
                  <a:schemeClr val="bg1">
                    <a:lumMod val="85000"/>
                  </a:schemeClr>
                </a:solidFill>
              </a:defRPr>
            </a:lvl1pPr>
          </a:lstStyle>
          <a:p>
            <a:r>
              <a:rPr lang="zh-CN" altLang="en-US" dirty="0"/>
              <a:t>背景及意义</a:t>
            </a:r>
          </a:p>
        </p:txBody>
      </p:sp>
      <p:sp>
        <p:nvSpPr>
          <p:cNvPr id="28" name="文本框 27"/>
          <p:cNvSpPr txBox="1"/>
          <p:nvPr/>
        </p:nvSpPr>
        <p:spPr>
          <a:xfrm>
            <a:off x="3656573" y="269457"/>
            <a:ext cx="1503680" cy="491490"/>
          </a:xfrm>
          <a:prstGeom prst="rect">
            <a:avLst/>
          </a:prstGeom>
          <a:noFill/>
        </p:spPr>
        <p:txBody>
          <a:bodyPr wrap="none" rtlCol="0">
            <a:spAutoFit/>
          </a:bodyPr>
          <a:lstStyle>
            <a:defPPr>
              <a:defRPr lang="zh-CN"/>
            </a:defPPr>
            <a:lvl1pPr>
              <a:defRPr sz="2600" b="1">
                <a:solidFill>
                  <a:srgbClr val="054F74"/>
                </a:solidFill>
              </a:defRPr>
            </a:lvl1pPr>
          </a:lstStyle>
          <a:p>
            <a:r>
              <a:rPr lang="zh-CN" altLang="en-US" dirty="0">
                <a:solidFill>
                  <a:schemeClr val="accent1"/>
                </a:solidFill>
              </a:rPr>
              <a:t>研究现状</a:t>
            </a:r>
          </a:p>
        </p:txBody>
      </p:sp>
      <p:sp>
        <p:nvSpPr>
          <p:cNvPr id="15" name="矩形 14"/>
          <p:cNvSpPr/>
          <p:nvPr>
            <p:custDataLst>
              <p:tags r:id="rId2"/>
            </p:custDataLst>
          </p:nvPr>
        </p:nvSpPr>
        <p:spPr>
          <a:xfrm>
            <a:off x="638810" y="1157219"/>
            <a:ext cx="10873105" cy="5633669"/>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b="1" dirty="0">
                <a:solidFill>
                  <a:schemeClr val="tx1"/>
                </a:solidFill>
                <a:ea typeface="+mn-lt"/>
              </a:rPr>
              <a:t>关于三维目标检测</a:t>
            </a:r>
            <a:endParaRPr lang="zh-CN" altLang="en-US" b="1" dirty="0">
              <a:solidFill>
                <a:schemeClr val="tx1"/>
              </a:solidFill>
              <a:latin typeface="仿宋" panose="02010609060101010101" pitchFamily="49" charset="-122"/>
              <a:ea typeface="仿宋" panose="02010609060101010101" pitchFamily="49" charset="-122"/>
            </a:endParaRPr>
          </a:p>
          <a:p>
            <a:pPr algn="ctr"/>
            <a:endParaRPr lang="zh-CN" altLang="en-US" b="1" dirty="0">
              <a:solidFill>
                <a:schemeClr val="tx1"/>
              </a:solidFill>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Ø"/>
            </a:pPr>
            <a:endParaRPr lang="en-US" altLang="zh-CN" b="1" dirty="0">
              <a:solidFill>
                <a:schemeClr val="tx1"/>
              </a:solidFill>
              <a:latin typeface="仿宋" panose="02010609060101010101" pitchFamily="49" charset="-122"/>
              <a:ea typeface="仿宋" panose="02010609060101010101" pitchFamily="49" charset="-122"/>
            </a:endParaRPr>
          </a:p>
          <a:p>
            <a:pPr algn="just"/>
            <a:r>
              <a:rPr lang="zh-CN" altLang="en-US" b="1" dirty="0">
                <a:solidFill>
                  <a:schemeClr val="tx1"/>
                </a:solidFill>
                <a:latin typeface="仿宋" panose="02010609060101010101" pitchFamily="49" charset="-122"/>
                <a:ea typeface="仿宋" panose="02010609060101010101" pitchFamily="49" charset="-122"/>
              </a:rPr>
              <a:t>  研究现状：</a:t>
            </a:r>
            <a:endParaRPr lang="en-US" altLang="zh-CN" b="1" dirty="0">
              <a:solidFill>
                <a:schemeClr val="tx1"/>
              </a:solidFill>
              <a:latin typeface="仿宋" panose="02010609060101010101" pitchFamily="49" charset="-122"/>
              <a:ea typeface="仿宋" panose="02010609060101010101" pitchFamily="49" charset="-122"/>
            </a:endParaRPr>
          </a:p>
          <a:p>
            <a:pPr marL="285750" indent="-285750" algn="just">
              <a:buFont typeface="Wingdings" panose="05000000000000000000" pitchFamily="2" charset="2"/>
              <a:buChar char="Ø"/>
            </a:pPr>
            <a:r>
              <a:rPr lang="en-US" altLang="zh-CN" b="1" dirty="0">
                <a:solidFill>
                  <a:schemeClr val="tx1"/>
                </a:solidFill>
                <a:latin typeface="仿宋" panose="02010609060101010101" pitchFamily="49" charset="-122"/>
                <a:ea typeface="仿宋" panose="02010609060101010101" pitchFamily="49" charset="-122"/>
              </a:rPr>
              <a:t>1.</a:t>
            </a:r>
            <a:r>
              <a:rPr lang="zh-CN" altLang="en-US" b="1" dirty="0">
                <a:solidFill>
                  <a:schemeClr val="tx1"/>
                </a:solidFill>
                <a:latin typeface="仿宋" panose="02010609060101010101" pitchFamily="49" charset="-122"/>
                <a:ea typeface="仿宋" panose="02010609060101010101" pitchFamily="49" charset="-122"/>
              </a:rPr>
              <a:t>基于点云</a:t>
            </a:r>
            <a:r>
              <a:rPr lang="en-US" altLang="zh-CN" b="1" dirty="0">
                <a:solidFill>
                  <a:schemeClr val="tx1"/>
                </a:solidFill>
                <a:latin typeface="仿宋" panose="02010609060101010101" pitchFamily="49" charset="-122"/>
                <a:ea typeface="仿宋" panose="02010609060101010101" pitchFamily="49" charset="-122"/>
              </a:rPr>
              <a:t>(Point cloud)</a:t>
            </a:r>
            <a:r>
              <a:rPr lang="zh-CN" altLang="en-US" b="1" dirty="0">
                <a:solidFill>
                  <a:schemeClr val="tx1"/>
                </a:solidFill>
                <a:latin typeface="仿宋" panose="02010609060101010101" pitchFamily="49" charset="-122"/>
                <a:ea typeface="仿宋" panose="02010609060101010101" pitchFamily="49" charset="-122"/>
              </a:rPr>
              <a:t>：室外检测通过将三维点云投影到</a:t>
            </a:r>
            <a:r>
              <a:rPr lang="en-US" altLang="zh-CN" b="1" dirty="0">
                <a:solidFill>
                  <a:schemeClr val="tx1"/>
                </a:solidFill>
                <a:latin typeface="仿宋" panose="02010609060101010101" pitchFamily="49" charset="-122"/>
                <a:ea typeface="仿宋" panose="02010609060101010101" pitchFamily="49" charset="-122"/>
              </a:rPr>
              <a:t>BEV</a:t>
            </a:r>
            <a:r>
              <a:rPr lang="zh-CN" altLang="en-US" b="1" dirty="0">
                <a:solidFill>
                  <a:schemeClr val="tx1"/>
                </a:solidFill>
                <a:latin typeface="仿宋" panose="02010609060101010101" pitchFamily="49" charset="-122"/>
                <a:ea typeface="仿宋" panose="02010609060101010101" pitchFamily="49" charset="-122"/>
              </a:rPr>
              <a:t>平面。将点云细分为体素，每个垂直列中所有体素被编码为固定长度的特征图，将此伪图像传递给二维目标物体检测网络获取最终预测结果。室内检测则是点云中每个点生成目标候选框。许多改进的检测方法使用深度霍夫</a:t>
            </a:r>
            <a:r>
              <a:rPr lang="en-US" altLang="zh-CN" b="1" dirty="0">
                <a:solidFill>
                  <a:schemeClr val="tx1"/>
                </a:solidFill>
                <a:latin typeface="仿宋" panose="02010609060101010101" pitchFamily="49" charset="-122"/>
                <a:ea typeface="仿宋" panose="02010609060101010101" pitchFamily="49" charset="-122"/>
              </a:rPr>
              <a:t>(Hough)</a:t>
            </a:r>
            <a:r>
              <a:rPr lang="zh-CN" altLang="en-US" b="1" dirty="0">
                <a:solidFill>
                  <a:schemeClr val="tx1"/>
                </a:solidFill>
                <a:latin typeface="仿宋" panose="02010609060101010101" pitchFamily="49" charset="-122"/>
                <a:ea typeface="仿宋" panose="02010609060101010101" pitchFamily="49" charset="-122"/>
              </a:rPr>
              <a:t>优化投票生成候选框；</a:t>
            </a:r>
            <a:endParaRPr lang="en-US" altLang="zh-CN" b="1" dirty="0">
              <a:solidFill>
                <a:schemeClr val="tx1"/>
              </a:solidFill>
              <a:latin typeface="仿宋" panose="02010609060101010101" pitchFamily="49" charset="-122"/>
              <a:ea typeface="仿宋" panose="02010609060101010101" pitchFamily="49" charset="-122"/>
            </a:endParaRPr>
          </a:p>
          <a:p>
            <a:pPr algn="just"/>
            <a:endParaRPr lang="en-US" altLang="zh-CN" b="1" dirty="0">
              <a:solidFill>
                <a:schemeClr val="tx1"/>
              </a:solidFill>
              <a:latin typeface="仿宋" panose="02010609060101010101" pitchFamily="49" charset="-122"/>
              <a:ea typeface="仿宋" panose="02010609060101010101" pitchFamily="49" charset="-122"/>
            </a:endParaRPr>
          </a:p>
          <a:p>
            <a:pPr marL="285750" indent="-285750" algn="just">
              <a:buFont typeface="Wingdings" panose="05000000000000000000" pitchFamily="2" charset="2"/>
              <a:buChar char="Ø"/>
            </a:pPr>
            <a:r>
              <a:rPr lang="en-US" altLang="zh-CN" b="1" dirty="0">
                <a:solidFill>
                  <a:schemeClr val="tx1"/>
                </a:solidFill>
                <a:latin typeface="仿宋" panose="02010609060101010101" pitchFamily="49" charset="-122"/>
                <a:ea typeface="仿宋" panose="02010609060101010101" pitchFamily="49" charset="-122"/>
              </a:rPr>
              <a:t>2.</a:t>
            </a:r>
            <a:r>
              <a:rPr lang="zh-CN" altLang="en-US" b="1" dirty="0">
                <a:solidFill>
                  <a:schemeClr val="tx1"/>
                </a:solidFill>
                <a:latin typeface="仿宋" panose="02010609060101010101" pitchFamily="49" charset="-122"/>
                <a:ea typeface="仿宋" panose="02010609060101010101" pitchFamily="49" charset="-122"/>
              </a:rPr>
              <a:t>基于立体视觉</a:t>
            </a:r>
            <a:r>
              <a:rPr lang="en-US" altLang="zh-CN" b="1" dirty="0">
                <a:solidFill>
                  <a:schemeClr val="tx1"/>
                </a:solidFill>
                <a:latin typeface="仿宋" panose="02010609060101010101" pitchFamily="49" charset="-122"/>
                <a:ea typeface="仿宋" panose="02010609060101010101" pitchFamily="49" charset="-122"/>
              </a:rPr>
              <a:t>(Stereo)</a:t>
            </a:r>
            <a:r>
              <a:rPr lang="zh-CN" altLang="en-US" b="1" dirty="0">
                <a:solidFill>
                  <a:schemeClr val="tx1"/>
                </a:solidFill>
                <a:latin typeface="仿宋" panose="02010609060101010101" pitchFamily="49" charset="-122"/>
                <a:ea typeface="仿宋" panose="02010609060101010101" pitchFamily="49" charset="-122"/>
              </a:rPr>
              <a:t>：</a:t>
            </a:r>
            <a:r>
              <a:rPr lang="en-US" altLang="zh-CN" b="1" dirty="0">
                <a:solidFill>
                  <a:schemeClr val="tx1"/>
                </a:solidFill>
                <a:latin typeface="仿宋" panose="02010609060101010101" pitchFamily="49" charset="-122"/>
                <a:ea typeface="仿宋" panose="02010609060101010101" pitchFamily="49" charset="-122"/>
                <a:sym typeface="Wingdings" panose="05000000000000000000" pitchFamily="2" charset="2"/>
              </a:rPr>
              <a:t>(</a:t>
            </a:r>
            <a:r>
              <a:rPr lang="en-US" altLang="zh-CN" b="1" dirty="0" err="1">
                <a:solidFill>
                  <a:schemeClr val="tx1"/>
                </a:solidFill>
                <a:latin typeface="仿宋" panose="02010609060101010101" pitchFamily="49" charset="-122"/>
                <a:ea typeface="仿宋" panose="02010609060101010101" pitchFamily="49" charset="-122"/>
                <a:sym typeface="Wingdings" panose="05000000000000000000" pitchFamily="2" charset="2"/>
              </a:rPr>
              <a:t>i</a:t>
            </a:r>
            <a:r>
              <a:rPr lang="en-US" altLang="zh-CN" b="1" dirty="0">
                <a:solidFill>
                  <a:schemeClr val="tx1"/>
                </a:solidFill>
                <a:latin typeface="仿宋" panose="02010609060101010101" pitchFamily="49" charset="-122"/>
                <a:ea typeface="仿宋" panose="02010609060101010101" pitchFamily="49" charset="-122"/>
                <a:sym typeface="Wingdings" panose="05000000000000000000" pitchFamily="2" charset="2"/>
              </a:rPr>
              <a:t>)</a:t>
            </a:r>
            <a:r>
              <a:rPr lang="en-US" altLang="zh-CN" b="1" dirty="0">
                <a:solidFill>
                  <a:schemeClr val="tx1"/>
                </a:solidFill>
                <a:latin typeface="仿宋" panose="02010609060101010101" pitchFamily="49" charset="-122"/>
                <a:ea typeface="仿宋" panose="02010609060101010101" pitchFamily="49" charset="-122"/>
              </a:rPr>
              <a:t>3DOP</a:t>
            </a:r>
            <a:r>
              <a:rPr lang="zh-CN" altLang="en-US" b="1" dirty="0">
                <a:solidFill>
                  <a:schemeClr val="tx1"/>
                </a:solidFill>
                <a:latin typeface="仿宋" panose="02010609060101010101" pitchFamily="49" charset="-122"/>
                <a:ea typeface="仿宋" panose="02010609060101010101" pitchFamily="49" charset="-122"/>
              </a:rPr>
              <a:t>使用立体重建来生成目标候选框，</a:t>
            </a:r>
            <a:r>
              <a:rPr lang="en-US" altLang="zh-CN" b="1" dirty="0">
                <a:solidFill>
                  <a:schemeClr val="tx1"/>
                </a:solidFill>
                <a:latin typeface="仿宋" panose="02010609060101010101" pitchFamily="49" charset="-122"/>
                <a:ea typeface="仿宋" panose="02010609060101010101" pitchFamily="49" charset="-122"/>
              </a:rPr>
              <a:t>(ii)</a:t>
            </a:r>
            <a:r>
              <a:rPr lang="en-US" altLang="zh-CN" b="1" dirty="0" err="1">
                <a:solidFill>
                  <a:schemeClr val="tx1"/>
                </a:solidFill>
                <a:latin typeface="仿宋" panose="02010609060101010101" pitchFamily="49" charset="-122"/>
                <a:ea typeface="仿宋" panose="02010609060101010101" pitchFamily="49" charset="-122"/>
              </a:rPr>
              <a:t>TLNet</a:t>
            </a:r>
            <a:r>
              <a:rPr lang="zh-CN" altLang="en-US" b="1" dirty="0">
                <a:solidFill>
                  <a:schemeClr val="tx1"/>
                </a:solidFill>
                <a:latin typeface="仿宋" panose="02010609060101010101" pitchFamily="49" charset="-122"/>
                <a:ea typeface="仿宋" panose="02010609060101010101" pitchFamily="49" charset="-122"/>
              </a:rPr>
              <a:t>进行三角剖分测量来独立合并左右图像获取的候选框，</a:t>
            </a:r>
            <a:r>
              <a:rPr lang="en-US" altLang="zh-CN" b="1" dirty="0">
                <a:solidFill>
                  <a:schemeClr val="tx1"/>
                </a:solidFill>
                <a:latin typeface="仿宋" panose="02010609060101010101" pitchFamily="49" charset="-122"/>
                <a:ea typeface="仿宋" panose="02010609060101010101" pitchFamily="49" charset="-122"/>
              </a:rPr>
              <a:t>(iii)Stereo R-CNN</a:t>
            </a:r>
            <a:r>
              <a:rPr lang="zh-CN" altLang="en-US" b="1" dirty="0">
                <a:solidFill>
                  <a:schemeClr val="tx1"/>
                </a:solidFill>
                <a:latin typeface="仿宋" panose="02010609060101010101" pitchFamily="49" charset="-122"/>
                <a:ea typeface="仿宋" panose="02010609060101010101" pitchFamily="49" charset="-122"/>
              </a:rPr>
              <a:t>在给定左右图像下生成目标候选框，然后通过对关键点进行三角测量估计目标位置；</a:t>
            </a:r>
            <a:endParaRPr lang="en-US" altLang="zh-CN" b="1" dirty="0">
              <a:solidFill>
                <a:schemeClr val="tx1"/>
              </a:solidFill>
              <a:latin typeface="仿宋" panose="02010609060101010101" pitchFamily="49" charset="-122"/>
              <a:ea typeface="仿宋" panose="02010609060101010101" pitchFamily="49" charset="-122"/>
            </a:endParaRPr>
          </a:p>
          <a:p>
            <a:pPr algn="just"/>
            <a:endParaRPr lang="en-US" altLang="zh-CN" b="1" dirty="0">
              <a:solidFill>
                <a:schemeClr val="tx1"/>
              </a:solidFill>
              <a:latin typeface="仿宋" panose="02010609060101010101" pitchFamily="49" charset="-122"/>
              <a:ea typeface="仿宋" panose="02010609060101010101" pitchFamily="49" charset="-122"/>
            </a:endParaRPr>
          </a:p>
          <a:p>
            <a:pPr marL="285750" indent="-285750" algn="just">
              <a:buFont typeface="Wingdings" panose="05000000000000000000" pitchFamily="2" charset="2"/>
              <a:buChar char="Ø"/>
            </a:pPr>
            <a:r>
              <a:rPr lang="en-US" altLang="zh-CN" b="1" dirty="0">
                <a:solidFill>
                  <a:schemeClr val="tx1"/>
                </a:solidFill>
                <a:latin typeface="仿宋" panose="02010609060101010101" pitchFamily="49" charset="-122"/>
                <a:ea typeface="仿宋" panose="02010609060101010101" pitchFamily="49" charset="-122"/>
              </a:rPr>
              <a:t>3.</a:t>
            </a:r>
            <a:r>
              <a:rPr lang="zh-CN" altLang="en-US" b="1" dirty="0">
                <a:solidFill>
                  <a:schemeClr val="tx1"/>
                </a:solidFill>
                <a:latin typeface="仿宋" panose="02010609060101010101" pitchFamily="49" charset="-122"/>
                <a:ea typeface="仿宋" panose="02010609060101010101" pitchFamily="49" charset="-122"/>
              </a:rPr>
              <a:t>基于单目</a:t>
            </a:r>
            <a:r>
              <a:rPr lang="en-US" altLang="zh-CN" b="1" dirty="0">
                <a:solidFill>
                  <a:schemeClr val="tx1"/>
                </a:solidFill>
                <a:latin typeface="仿宋" panose="02010609060101010101" pitchFamily="49" charset="-122"/>
                <a:ea typeface="仿宋" panose="02010609060101010101" pitchFamily="49" charset="-122"/>
              </a:rPr>
              <a:t>(Monocular)</a:t>
            </a:r>
            <a:r>
              <a:rPr lang="zh-CN" altLang="en-US" b="1" dirty="0">
                <a:solidFill>
                  <a:schemeClr val="tx1"/>
                </a:solidFill>
                <a:latin typeface="仿宋" panose="02010609060101010101" pitchFamily="49" charset="-122"/>
                <a:ea typeface="仿宋" panose="02010609060101010101" pitchFamily="49" charset="-122"/>
              </a:rPr>
              <a:t>：</a:t>
            </a:r>
            <a:r>
              <a:rPr lang="en-US" altLang="zh-CN" b="1" dirty="0">
                <a:solidFill>
                  <a:schemeClr val="tx1"/>
                </a:solidFill>
                <a:latin typeface="仿宋" panose="02010609060101010101" pitchFamily="49" charset="-122"/>
                <a:ea typeface="仿宋" panose="02010609060101010101" pitchFamily="49" charset="-122"/>
                <a:sym typeface="Wingdings" panose="05000000000000000000" pitchFamily="2" charset="2"/>
              </a:rPr>
              <a:t>(</a:t>
            </a:r>
            <a:r>
              <a:rPr lang="en-US" altLang="zh-CN" b="1" dirty="0" err="1">
                <a:solidFill>
                  <a:schemeClr val="tx1"/>
                </a:solidFill>
                <a:latin typeface="仿宋" panose="02010609060101010101" pitchFamily="49" charset="-122"/>
                <a:ea typeface="仿宋" panose="02010609060101010101" pitchFamily="49" charset="-122"/>
                <a:sym typeface="Wingdings" panose="05000000000000000000" pitchFamily="2" charset="2"/>
              </a:rPr>
              <a:t>i</a:t>
            </a:r>
            <a:r>
              <a:rPr lang="en-US" altLang="zh-CN" b="1" dirty="0">
                <a:solidFill>
                  <a:schemeClr val="tx1"/>
                </a:solidFill>
                <a:latin typeface="仿宋" panose="02010609060101010101" pitchFamily="49" charset="-122"/>
                <a:ea typeface="仿宋" panose="02010609060101010101" pitchFamily="49" charset="-122"/>
                <a:sym typeface="Wingdings" panose="05000000000000000000" pitchFamily="2" charset="2"/>
              </a:rPr>
              <a:t>)</a:t>
            </a:r>
            <a:r>
              <a:rPr lang="en-US" altLang="zh-CN" b="1" dirty="0">
                <a:solidFill>
                  <a:schemeClr val="tx1"/>
                </a:solidFill>
                <a:latin typeface="仿宋" panose="02010609060101010101" pitchFamily="49" charset="-122"/>
                <a:ea typeface="仿宋" panose="02010609060101010101" pitchFamily="49" charset="-122"/>
              </a:rPr>
              <a:t>SMOKE</a:t>
            </a:r>
            <a:r>
              <a:rPr lang="zh-CN" altLang="en-US" b="1" dirty="0">
                <a:solidFill>
                  <a:schemeClr val="tx1"/>
                </a:solidFill>
                <a:latin typeface="仿宋" panose="02010609060101010101" pitchFamily="49" charset="-122"/>
                <a:ea typeface="仿宋" panose="02010609060101010101" pitchFamily="49" charset="-122"/>
              </a:rPr>
              <a:t>通过将估计单个关键点与返回</a:t>
            </a:r>
            <a:r>
              <a:rPr lang="en-US" altLang="zh-CN" b="1" dirty="0">
                <a:solidFill>
                  <a:schemeClr val="tx1"/>
                </a:solidFill>
                <a:latin typeface="仿宋" panose="02010609060101010101" pitchFamily="49" charset="-122"/>
                <a:ea typeface="仿宋" panose="02010609060101010101" pitchFamily="49" charset="-122"/>
              </a:rPr>
              <a:t>3D</a:t>
            </a:r>
            <a:r>
              <a:rPr lang="zh-CN" altLang="en-US" b="1" dirty="0">
                <a:solidFill>
                  <a:schemeClr val="tx1"/>
                </a:solidFill>
                <a:latin typeface="仿宋" panose="02010609060101010101" pitchFamily="49" charset="-122"/>
                <a:ea typeface="仿宋" panose="02010609060101010101" pitchFamily="49" charset="-122"/>
              </a:rPr>
              <a:t>变量相结合，来预测每个检测目标的</a:t>
            </a:r>
            <a:r>
              <a:rPr lang="en-US" altLang="zh-CN" b="1" dirty="0">
                <a:solidFill>
                  <a:schemeClr val="tx1"/>
                </a:solidFill>
                <a:latin typeface="仿宋" panose="02010609060101010101" pitchFamily="49" charset="-122"/>
                <a:ea typeface="仿宋" panose="02010609060101010101" pitchFamily="49" charset="-122"/>
              </a:rPr>
              <a:t>3D</a:t>
            </a:r>
            <a:r>
              <a:rPr lang="zh-CN" altLang="en-US" b="1" dirty="0">
                <a:solidFill>
                  <a:schemeClr val="tx1"/>
                </a:solidFill>
                <a:latin typeface="仿宋" panose="02010609060101010101" pitchFamily="49" charset="-122"/>
                <a:ea typeface="仿宋" panose="02010609060101010101" pitchFamily="49" charset="-122"/>
              </a:rPr>
              <a:t>边界框，还提出一种用于构建</a:t>
            </a:r>
            <a:r>
              <a:rPr lang="en-US" altLang="zh-CN" b="1" dirty="0">
                <a:solidFill>
                  <a:schemeClr val="tx1"/>
                </a:solidFill>
                <a:latin typeface="仿宋" panose="02010609060101010101" pitchFamily="49" charset="-122"/>
                <a:ea typeface="仿宋" panose="02010609060101010101" pitchFamily="49" charset="-122"/>
              </a:rPr>
              <a:t>3D box</a:t>
            </a:r>
            <a:r>
              <a:rPr lang="zh-CN" altLang="en-US" b="1" dirty="0">
                <a:solidFill>
                  <a:schemeClr val="tx1"/>
                </a:solidFill>
                <a:latin typeface="仿宋" panose="02010609060101010101" pitchFamily="49" charset="-122"/>
                <a:ea typeface="仿宋" panose="02010609060101010101" pitchFamily="49" charset="-122"/>
              </a:rPr>
              <a:t>的多步骤解纠缠方法，显著提高训练收敛性和检测精度，</a:t>
            </a:r>
            <a:r>
              <a:rPr lang="en-US" altLang="zh-CN" b="1" dirty="0">
                <a:solidFill>
                  <a:schemeClr val="tx1"/>
                </a:solidFill>
                <a:latin typeface="仿宋" panose="02010609060101010101" pitchFamily="49" charset="-122"/>
                <a:ea typeface="仿宋" panose="02010609060101010101" pitchFamily="49" charset="-122"/>
              </a:rPr>
              <a:t>(ii)FCOS3D</a:t>
            </a:r>
            <a:r>
              <a:rPr lang="zh-CN" altLang="en-US" b="1" dirty="0">
                <a:solidFill>
                  <a:schemeClr val="tx1"/>
                </a:solidFill>
                <a:latin typeface="仿宋" panose="02010609060101010101" pitchFamily="49" charset="-122"/>
                <a:ea typeface="仿宋" panose="02010609060101010101" pitchFamily="49" charset="-122"/>
              </a:rPr>
              <a:t>简单有效，将</a:t>
            </a:r>
            <a:r>
              <a:rPr lang="en-US" altLang="zh-CN" b="1" dirty="0">
                <a:solidFill>
                  <a:schemeClr val="tx1"/>
                </a:solidFill>
                <a:latin typeface="仿宋" panose="02010609060101010101" pitchFamily="49" charset="-122"/>
                <a:ea typeface="仿宋" panose="02010609060101010101" pitchFamily="49" charset="-122"/>
              </a:rPr>
              <a:t>7-DoF 3D</a:t>
            </a:r>
            <a:r>
              <a:rPr lang="zh-CN" altLang="en-US" b="1" dirty="0">
                <a:solidFill>
                  <a:schemeClr val="tx1"/>
                </a:solidFill>
                <a:latin typeface="仿宋" panose="02010609060101010101" pitchFamily="49" charset="-122"/>
                <a:ea typeface="仿宋" panose="02010609060101010101" pitchFamily="49" charset="-122"/>
              </a:rPr>
              <a:t>目标解耦为</a:t>
            </a:r>
            <a:r>
              <a:rPr lang="en-US" altLang="zh-CN" b="1" dirty="0">
                <a:solidFill>
                  <a:schemeClr val="tx1"/>
                </a:solidFill>
                <a:latin typeface="仿宋" panose="02010609060101010101" pitchFamily="49" charset="-122"/>
                <a:ea typeface="仿宋" panose="02010609060101010101" pitchFamily="49" charset="-122"/>
              </a:rPr>
              <a:t>2D</a:t>
            </a:r>
            <a:r>
              <a:rPr lang="zh-CN" altLang="en-US" b="1" dirty="0">
                <a:solidFill>
                  <a:schemeClr val="tx1"/>
                </a:solidFill>
                <a:latin typeface="仿宋" panose="02010609060101010101" pitchFamily="49" charset="-122"/>
                <a:ea typeface="仿宋" panose="02010609060101010101" pitchFamily="49" charset="-122"/>
              </a:rPr>
              <a:t>和</a:t>
            </a:r>
            <a:r>
              <a:rPr lang="en-US" altLang="zh-CN" b="1" dirty="0">
                <a:solidFill>
                  <a:schemeClr val="tx1"/>
                </a:solidFill>
                <a:latin typeface="仿宋" panose="02010609060101010101" pitchFamily="49" charset="-122"/>
                <a:ea typeface="仿宋" panose="02010609060101010101" pitchFamily="49" charset="-122"/>
              </a:rPr>
              <a:t>3D</a:t>
            </a:r>
            <a:r>
              <a:rPr lang="zh-CN" altLang="en-US" b="1" dirty="0">
                <a:solidFill>
                  <a:schemeClr val="tx1"/>
                </a:solidFill>
                <a:latin typeface="仿宋" panose="02010609060101010101" pitchFamily="49" charset="-122"/>
                <a:ea typeface="仿宋" panose="02010609060101010101" pitchFamily="49" charset="-122"/>
              </a:rPr>
              <a:t>属性，将目标根据</a:t>
            </a:r>
            <a:r>
              <a:rPr lang="en-US" altLang="zh-CN" b="1" dirty="0">
                <a:solidFill>
                  <a:schemeClr val="tx1"/>
                </a:solidFill>
                <a:latin typeface="仿宋" panose="02010609060101010101" pitchFamily="49" charset="-122"/>
                <a:ea typeface="仿宋" panose="02010609060101010101" pitchFamily="49" charset="-122"/>
              </a:rPr>
              <a:t>2D</a:t>
            </a:r>
            <a:r>
              <a:rPr lang="zh-CN" altLang="en-US" b="1" dirty="0">
                <a:solidFill>
                  <a:schemeClr val="tx1"/>
                </a:solidFill>
                <a:latin typeface="仿宋" panose="02010609060101010101" pitchFamily="49" charset="-122"/>
                <a:ea typeface="仿宋" panose="02010609060101010101" pitchFamily="49" charset="-122"/>
              </a:rPr>
              <a:t>比例分布到不同特征级别，并仅根据训练过程的投影中心进行分配，利用基于</a:t>
            </a:r>
            <a:r>
              <a:rPr lang="en-US" altLang="zh-CN" b="1" dirty="0">
                <a:solidFill>
                  <a:schemeClr val="tx1"/>
                </a:solidFill>
                <a:latin typeface="仿宋" panose="02010609060101010101" pitchFamily="49" charset="-122"/>
                <a:ea typeface="仿宋" panose="02010609060101010101" pitchFamily="49" charset="-122"/>
              </a:rPr>
              <a:t>3D</a:t>
            </a:r>
            <a:r>
              <a:rPr lang="zh-CN" altLang="en-US" b="1" dirty="0">
                <a:solidFill>
                  <a:schemeClr val="tx1"/>
                </a:solidFill>
                <a:latin typeface="仿宋" panose="02010609060101010101" pitchFamily="49" charset="-122"/>
                <a:ea typeface="仿宋" panose="02010609060101010101" pitchFamily="49" charset="-122"/>
              </a:rPr>
              <a:t>中心的</a:t>
            </a:r>
            <a:r>
              <a:rPr lang="en-US" altLang="zh-CN" b="1" dirty="0">
                <a:solidFill>
                  <a:schemeClr val="tx1"/>
                </a:solidFill>
                <a:latin typeface="仿宋" panose="02010609060101010101" pitchFamily="49" charset="-122"/>
                <a:ea typeface="仿宋" panose="02010609060101010101" pitchFamily="49" charset="-122"/>
              </a:rPr>
              <a:t>2D</a:t>
            </a:r>
            <a:r>
              <a:rPr lang="zh-CN" altLang="en-US" b="1" dirty="0">
                <a:solidFill>
                  <a:schemeClr val="tx1"/>
                </a:solidFill>
                <a:latin typeface="仿宋" panose="02010609060101010101" pitchFamily="49" charset="-122"/>
                <a:ea typeface="仿宋" panose="02010609060101010101" pitchFamily="49" charset="-122"/>
              </a:rPr>
              <a:t>高斯分布来重新定义中心度，拟合公式，</a:t>
            </a:r>
            <a:r>
              <a:rPr lang="en-US" altLang="zh-CN" b="1" dirty="0">
                <a:solidFill>
                  <a:schemeClr val="tx1"/>
                </a:solidFill>
                <a:latin typeface="仿宋" panose="02010609060101010101" pitchFamily="49" charset="-122"/>
                <a:ea typeface="仿宋" panose="02010609060101010101" pitchFamily="49" charset="-122"/>
              </a:rPr>
              <a:t>(iii)</a:t>
            </a:r>
            <a:r>
              <a:rPr lang="en-US" altLang="zh-CN" b="1" dirty="0" err="1">
                <a:solidFill>
                  <a:schemeClr val="tx1"/>
                </a:solidFill>
                <a:latin typeface="仿宋" panose="02010609060101010101" pitchFamily="49" charset="-122"/>
                <a:ea typeface="仿宋" panose="02010609060101010101" pitchFamily="49" charset="-122"/>
              </a:rPr>
              <a:t>MonoFlex</a:t>
            </a:r>
            <a:r>
              <a:rPr lang="zh-CN" altLang="en-US" b="1" dirty="0">
                <a:solidFill>
                  <a:schemeClr val="tx1"/>
                </a:solidFill>
                <a:latin typeface="仿宋" panose="02010609060101010101" pitchFamily="49" charset="-122"/>
                <a:ea typeface="仿宋" panose="02010609060101010101" pitchFamily="49" charset="-122"/>
              </a:rPr>
              <a:t>提出一种用于单目三维检测的灵活框架，该框架显式解耦被截断目标，并自适应结合多种方法进行目标深度估计，</a:t>
            </a:r>
            <a:r>
              <a:rPr lang="en-US" altLang="zh-CN" b="1" dirty="0">
                <a:solidFill>
                  <a:schemeClr val="tx1"/>
                </a:solidFill>
                <a:latin typeface="仿宋" panose="02010609060101010101" pitchFamily="49" charset="-122"/>
                <a:ea typeface="仿宋" panose="02010609060101010101" pitchFamily="49" charset="-122"/>
              </a:rPr>
              <a:t>(iv)DETR3D</a:t>
            </a:r>
            <a:r>
              <a:rPr lang="zh-CN" altLang="en-US" b="1" dirty="0">
                <a:solidFill>
                  <a:schemeClr val="tx1"/>
                </a:solidFill>
                <a:latin typeface="仿宋" panose="02010609060101010101" pitchFamily="49" charset="-122"/>
                <a:ea typeface="仿宋" panose="02010609060101010101" pitchFamily="49" charset="-122"/>
              </a:rPr>
              <a:t>将查询范围从</a:t>
            </a:r>
            <a:r>
              <a:rPr lang="en-US" altLang="zh-CN" b="1" dirty="0">
                <a:solidFill>
                  <a:schemeClr val="tx1"/>
                </a:solidFill>
                <a:latin typeface="仿宋" panose="02010609060101010101" pitchFamily="49" charset="-122"/>
                <a:ea typeface="仿宋" panose="02010609060101010101" pitchFamily="49" charset="-122"/>
              </a:rPr>
              <a:t>DETR</a:t>
            </a:r>
            <a:r>
              <a:rPr lang="zh-CN" altLang="en-US" b="1" dirty="0">
                <a:solidFill>
                  <a:schemeClr val="tx1"/>
                </a:solidFill>
                <a:latin typeface="仿宋" panose="02010609060101010101" pitchFamily="49" charset="-122"/>
                <a:ea typeface="仿宋" panose="02010609060101010101" pitchFamily="49" charset="-122"/>
              </a:rPr>
              <a:t>的</a:t>
            </a:r>
            <a:r>
              <a:rPr lang="en-US" altLang="zh-CN" b="1" dirty="0">
                <a:solidFill>
                  <a:schemeClr val="tx1"/>
                </a:solidFill>
                <a:latin typeface="仿宋" panose="02010609060101010101" pitchFamily="49" charset="-122"/>
                <a:ea typeface="仿宋" panose="02010609060101010101" pitchFamily="49" charset="-122"/>
              </a:rPr>
              <a:t>2D</a:t>
            </a:r>
            <a:r>
              <a:rPr lang="zh-CN" altLang="en-US" b="1" dirty="0">
                <a:solidFill>
                  <a:schemeClr val="tx1"/>
                </a:solidFill>
                <a:latin typeface="仿宋" panose="02010609060101010101" pitchFamily="49" charset="-122"/>
                <a:ea typeface="仿宋" panose="02010609060101010101" pitchFamily="49" charset="-122"/>
              </a:rPr>
              <a:t>图像转为</a:t>
            </a:r>
            <a:r>
              <a:rPr lang="en-US" altLang="zh-CN" b="1" dirty="0">
                <a:solidFill>
                  <a:schemeClr val="tx1"/>
                </a:solidFill>
                <a:latin typeface="仿宋" panose="02010609060101010101" pitchFamily="49" charset="-122"/>
                <a:ea typeface="仿宋" panose="02010609060101010101" pitchFamily="49" charset="-122"/>
              </a:rPr>
              <a:t>3D</a:t>
            </a:r>
            <a:r>
              <a:rPr lang="zh-CN" altLang="en-US" b="1" dirty="0">
                <a:solidFill>
                  <a:schemeClr val="tx1"/>
                </a:solidFill>
                <a:latin typeface="仿宋" panose="02010609060101010101" pitchFamily="49" charset="-122"/>
                <a:ea typeface="仿宋" panose="02010609060101010101" pitchFamily="49" charset="-122"/>
              </a:rPr>
              <a:t>空间，利用投影矩阵投影到图像平面上采样，获取</a:t>
            </a:r>
            <a:r>
              <a:rPr lang="en-US" altLang="zh-CN" b="1" dirty="0">
                <a:solidFill>
                  <a:schemeClr val="tx1"/>
                </a:solidFill>
                <a:latin typeface="仿宋" panose="02010609060101010101" pitchFamily="49" charset="-122"/>
                <a:ea typeface="仿宋" panose="02010609060101010101" pitchFamily="49" charset="-122"/>
              </a:rPr>
              <a:t>2D</a:t>
            </a:r>
            <a:r>
              <a:rPr lang="zh-CN" altLang="en-US" b="1" dirty="0">
                <a:solidFill>
                  <a:schemeClr val="tx1"/>
                </a:solidFill>
                <a:latin typeface="仿宋" panose="02010609060101010101" pitchFamily="49" charset="-122"/>
                <a:ea typeface="仿宋" panose="02010609060101010101" pitchFamily="49" charset="-122"/>
              </a:rPr>
              <a:t>图像特征作为其对应特征。</a:t>
            </a:r>
            <a:endParaRPr lang="en-US" altLang="zh-CN" b="1" dirty="0">
              <a:solidFill>
                <a:schemeClr val="tx1"/>
              </a:solidFill>
              <a:latin typeface="仿宋" panose="02010609060101010101" pitchFamily="49" charset="-122"/>
              <a:ea typeface="仿宋" panose="02010609060101010101" pitchFamily="49" charset="-122"/>
            </a:endParaRPr>
          </a:p>
          <a:p>
            <a:pPr algn="just"/>
            <a:r>
              <a:rPr lang="en-US" altLang="zh-CN" b="1" dirty="0">
                <a:solidFill>
                  <a:schemeClr val="tx1"/>
                </a:solidFill>
                <a:latin typeface="仿宋" panose="02010609060101010101" pitchFamily="49" charset="-122"/>
                <a:ea typeface="仿宋" panose="02010609060101010101" pitchFamily="49" charset="-122"/>
              </a:rPr>
              <a:t>    </a:t>
            </a:r>
            <a:endParaRPr lang="en-US" altLang="zh-CN" dirty="0">
              <a:solidFill>
                <a:schemeClr val="tx1"/>
              </a:solidFill>
              <a:latin typeface="仿宋" panose="02010609060101010101" pitchFamily="49" charset="-122"/>
              <a:ea typeface="仿宋" panose="02010609060101010101" pitchFamily="49" charset="-122"/>
              <a:sym typeface="+mn-ea"/>
            </a:endParaRPr>
          </a:p>
        </p:txBody>
      </p:sp>
      <p:cxnSp>
        <p:nvCxnSpPr>
          <p:cNvPr id="16" name="直接连接符 15"/>
          <p:cNvCxnSpPr/>
          <p:nvPr>
            <p:custDataLst>
              <p:tags r:id="rId3"/>
            </p:custDataLst>
          </p:nvPr>
        </p:nvCxnSpPr>
        <p:spPr>
          <a:xfrm flipV="1">
            <a:off x="680085" y="1527782"/>
            <a:ext cx="10836275" cy="889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35" name="箭头: 五边形 34"/>
          <p:cNvSpPr/>
          <p:nvPr>
            <p:custDataLst>
              <p:tags r:id="rId4"/>
            </p:custDataLst>
          </p:nvPr>
        </p:nvSpPr>
        <p:spPr>
          <a:xfrm>
            <a:off x="720405" y="1584663"/>
            <a:ext cx="1678305" cy="446405"/>
          </a:xfrm>
          <a:prstGeom prst="homePlate">
            <a:avLst>
              <a:gd name="adj" fmla="val 65000"/>
            </a:avLst>
          </a:prstGeom>
          <a:ln>
            <a:solidFill>
              <a:schemeClr val="bg2"/>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custDataLst>
              <p:tags r:id="rId5"/>
            </p:custDataLst>
          </p:nvPr>
        </p:nvSpPr>
        <p:spPr>
          <a:xfrm>
            <a:off x="950450" y="1600470"/>
            <a:ext cx="1076325" cy="305435"/>
          </a:xfrm>
          <a:prstGeom prst="rect">
            <a:avLst/>
          </a:prstGeom>
          <a:noFill/>
        </p:spPr>
        <p:txBody>
          <a:bodyPr wrap="none" rtlCol="0">
            <a:noAutofit/>
          </a:bodyPr>
          <a:lstStyle/>
          <a:p>
            <a:r>
              <a:rPr lang="zh-CN" altLang="en-US" b="1" dirty="0">
                <a:solidFill>
                  <a:schemeClr val="bg1"/>
                </a:solidFill>
              </a:rPr>
              <a:t>现状述评</a:t>
            </a:r>
          </a:p>
        </p:txBody>
      </p:sp>
    </p:spTree>
    <p:extLst>
      <p:ext uri="{BB962C8B-B14F-4D97-AF65-F5344CB8AC3E}">
        <p14:creationId xmlns:p14="http://schemas.microsoft.com/office/powerpoint/2010/main" val="1200421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05025"/>
            <a:ext cx="12192000" cy="2647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1" name="文本框 40"/>
          <p:cNvSpPr txBox="1"/>
          <p:nvPr/>
        </p:nvSpPr>
        <p:spPr>
          <a:xfrm>
            <a:off x="2699304" y="2501677"/>
            <a:ext cx="2002471" cy="1862048"/>
          </a:xfrm>
          <a:prstGeom prst="rect">
            <a:avLst/>
          </a:prstGeom>
          <a:noFill/>
        </p:spPr>
        <p:txBody>
          <a:bodyPr wrap="none" rtlCol="0">
            <a:spAutoFit/>
          </a:bodyPr>
          <a:lstStyle/>
          <a:p>
            <a:pPr algn="l"/>
            <a:r>
              <a:rPr lang="en-US" altLang="zh-CN" sz="11500" b="1" dirty="0">
                <a:solidFill>
                  <a:schemeClr val="bg1"/>
                </a:solidFill>
                <a:sym typeface="Wingdings" panose="05000000000000000000" pitchFamily="2" charset="2"/>
              </a:rPr>
              <a:t>03</a:t>
            </a:r>
            <a:endParaRPr lang="zh-CN" altLang="en-US" sz="11500" b="1" dirty="0">
              <a:solidFill>
                <a:schemeClr val="bg1"/>
              </a:solidFill>
              <a:sym typeface="Wingdings" panose="05000000000000000000" pitchFamily="2" charset="2"/>
            </a:endParaRPr>
          </a:p>
        </p:txBody>
      </p:sp>
      <p:sp>
        <p:nvSpPr>
          <p:cNvPr id="42" name="文本框 41"/>
          <p:cNvSpPr txBox="1"/>
          <p:nvPr/>
        </p:nvSpPr>
        <p:spPr>
          <a:xfrm>
            <a:off x="4695702" y="2403821"/>
            <a:ext cx="4608954" cy="1107996"/>
          </a:xfrm>
          <a:prstGeom prst="rect">
            <a:avLst/>
          </a:prstGeom>
          <a:noFill/>
        </p:spPr>
        <p:txBody>
          <a:bodyPr wrap="none" rtlCol="0">
            <a:spAutoFit/>
          </a:bodyPr>
          <a:lstStyle/>
          <a:p>
            <a:pPr algn="l"/>
            <a:r>
              <a:rPr lang="en-US" altLang="zh-CN" sz="6600" b="1" dirty="0">
                <a:solidFill>
                  <a:schemeClr val="bg1">
                    <a:alpha val="10000"/>
                  </a:schemeClr>
                </a:solidFill>
                <a:sym typeface="Wingdings" panose="05000000000000000000" pitchFamily="2" charset="2"/>
              </a:rPr>
              <a:t>Part Three</a:t>
            </a:r>
            <a:endParaRPr lang="zh-CN" altLang="en-US" sz="6600" b="1" dirty="0">
              <a:solidFill>
                <a:schemeClr val="bg1">
                  <a:alpha val="10000"/>
                </a:schemeClr>
              </a:solidFill>
              <a:sym typeface="Wingdings" panose="05000000000000000000" pitchFamily="2" charset="2"/>
            </a:endParaRPr>
          </a:p>
        </p:txBody>
      </p:sp>
      <p:sp>
        <p:nvSpPr>
          <p:cNvPr id="43" name="PA-文本框 21"/>
          <p:cNvSpPr txBox="1"/>
          <p:nvPr>
            <p:custDataLst>
              <p:tags r:id="rId1"/>
            </p:custDataLst>
          </p:nvPr>
        </p:nvSpPr>
        <p:spPr>
          <a:xfrm>
            <a:off x="4701775" y="2818724"/>
            <a:ext cx="4254207" cy="768350"/>
          </a:xfrm>
          <a:prstGeom prst="rect">
            <a:avLst/>
          </a:prstGeom>
          <a:noFill/>
        </p:spPr>
        <p:txBody>
          <a:bodyPr wrap="square" rtlCol="0">
            <a:spAutoFit/>
          </a:bodyPr>
          <a:lstStyle/>
          <a:p>
            <a:pPr algn="l"/>
            <a:r>
              <a:rPr lang="zh-CN" altLang="en-US" sz="4400" b="1" dirty="0">
                <a:solidFill>
                  <a:schemeClr val="bg1"/>
                </a:solidFill>
                <a:cs typeface="+mn-ea"/>
                <a:sym typeface="+mn-lt"/>
              </a:rPr>
              <a:t>主要研究内容</a:t>
            </a:r>
          </a:p>
        </p:txBody>
      </p:sp>
      <p:sp>
        <p:nvSpPr>
          <p:cNvPr id="44" name="文本框 43"/>
          <p:cNvSpPr txBox="1"/>
          <p:nvPr/>
        </p:nvSpPr>
        <p:spPr>
          <a:xfrm>
            <a:off x="5288473" y="3491679"/>
            <a:ext cx="2819400" cy="337185"/>
          </a:xfrm>
          <a:prstGeom prst="rect">
            <a:avLst/>
          </a:prstGeom>
          <a:noFill/>
        </p:spPr>
        <p:txBody>
          <a:bodyPr wrap="none" rtlCol="0">
            <a:spAutoFit/>
          </a:bodyPr>
          <a:lstStyle/>
          <a:p>
            <a:pPr algn="l"/>
            <a:r>
              <a:rPr lang="en-US" altLang="zh-CN" sz="1600" dirty="0">
                <a:solidFill>
                  <a:schemeClr val="bg1"/>
                </a:solidFill>
                <a:sym typeface="Wingdings" panose="05000000000000000000" pitchFamily="2" charset="2"/>
              </a:rPr>
              <a:t>THE RESEARCH CONTENTS</a:t>
            </a:r>
          </a:p>
        </p:txBody>
      </p:sp>
      <p:cxnSp>
        <p:nvCxnSpPr>
          <p:cNvPr id="45" name="直接连接符 44"/>
          <p:cNvCxnSpPr/>
          <p:nvPr/>
        </p:nvCxnSpPr>
        <p:spPr>
          <a:xfrm flipV="1">
            <a:off x="0" y="3515451"/>
            <a:ext cx="2160000" cy="716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0032000" y="3515451"/>
            <a:ext cx="2160000" cy="7162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Tg1MTQ3ZjQwZTgxZDNhOTYyMmM3NTIxODkyMjM3YjEifQ=="/>
</p:tagLst>
</file>

<file path=ppt/tags/tag10.xml><?xml version="1.0" encoding="utf-8"?>
<p:tagLst xmlns:a="http://schemas.openxmlformats.org/drawingml/2006/main" xmlns:r="http://schemas.openxmlformats.org/officeDocument/2006/relationships" xmlns:p="http://schemas.openxmlformats.org/presentationml/2006/main">
  <p:tag name="PA" val="v5.2.9"/>
</p:tagLst>
</file>

<file path=ppt/tags/tag11.xml><?xml version="1.0" encoding="utf-8"?>
<p:tagLst xmlns:a="http://schemas.openxmlformats.org/drawingml/2006/main" xmlns:r="http://schemas.openxmlformats.org/officeDocument/2006/relationships" xmlns:p="http://schemas.openxmlformats.org/presentationml/2006/main">
  <p:tag name="PA" val="v5.2.9"/>
</p:tagLst>
</file>

<file path=ppt/tags/tag12.xml><?xml version="1.0" encoding="utf-8"?>
<p:tagLst xmlns:a="http://schemas.openxmlformats.org/drawingml/2006/main" xmlns:r="http://schemas.openxmlformats.org/officeDocument/2006/relationships" xmlns:p="http://schemas.openxmlformats.org/presentationml/2006/main">
  <p:tag name="PA" val="v5.2.9"/>
</p:tagLst>
</file>

<file path=ppt/tags/tag13.xml><?xml version="1.0" encoding="utf-8"?>
<p:tagLst xmlns:a="http://schemas.openxmlformats.org/drawingml/2006/main" xmlns:r="http://schemas.openxmlformats.org/officeDocument/2006/relationships" xmlns:p="http://schemas.openxmlformats.org/presentationml/2006/main">
  <p:tag name="PA" val="v5.2.9"/>
</p:tagLst>
</file>

<file path=ppt/tags/tag14.xml><?xml version="1.0" encoding="utf-8"?>
<p:tagLst xmlns:a="http://schemas.openxmlformats.org/drawingml/2006/main" xmlns:r="http://schemas.openxmlformats.org/officeDocument/2006/relationships" xmlns:p="http://schemas.openxmlformats.org/presentationml/2006/main">
  <p:tag name="PA" val="v5.2.9"/>
</p:tagLst>
</file>

<file path=ppt/tags/tag15.xml><?xml version="1.0" encoding="utf-8"?>
<p:tagLst xmlns:a="http://schemas.openxmlformats.org/drawingml/2006/main" xmlns:r="http://schemas.openxmlformats.org/officeDocument/2006/relationships" xmlns:p="http://schemas.openxmlformats.org/presentationml/2006/main">
  <p:tag name="PA" val="v5.2.9"/>
</p:tagLst>
</file>

<file path=ppt/tags/tag16.xml><?xml version="1.0" encoding="utf-8"?>
<p:tagLst xmlns:a="http://schemas.openxmlformats.org/drawingml/2006/main" xmlns:r="http://schemas.openxmlformats.org/officeDocument/2006/relationships" xmlns:p="http://schemas.openxmlformats.org/presentationml/2006/main">
  <p:tag name="PA" val="v5.2.9"/>
</p:tagLst>
</file>

<file path=ppt/tags/tag17.xml><?xml version="1.0" encoding="utf-8"?>
<p:tagLst xmlns:a="http://schemas.openxmlformats.org/drawingml/2006/main" xmlns:r="http://schemas.openxmlformats.org/officeDocument/2006/relationships" xmlns:p="http://schemas.openxmlformats.org/presentationml/2006/main">
  <p:tag name="PA" val="v5.2.9"/>
</p:tagLst>
</file>

<file path=ppt/tags/tag18.xml><?xml version="1.0" encoding="utf-8"?>
<p:tagLst xmlns:a="http://schemas.openxmlformats.org/drawingml/2006/main" xmlns:r="http://schemas.openxmlformats.org/officeDocument/2006/relationships" xmlns:p="http://schemas.openxmlformats.org/presentationml/2006/main">
  <p:tag name="PA" val="v5.2.9"/>
</p:tagLst>
</file>

<file path=ppt/tags/tag19.xml><?xml version="1.0" encoding="utf-8"?>
<p:tagLst xmlns:a="http://schemas.openxmlformats.org/drawingml/2006/main" xmlns:r="http://schemas.openxmlformats.org/officeDocument/2006/relationships" xmlns:p="http://schemas.openxmlformats.org/presentationml/2006/main">
  <p:tag name="PA" val="v5.2.9"/>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PA" val="v5.2.9"/>
</p:tagLst>
</file>

<file path=ppt/tags/tag21.xml><?xml version="1.0" encoding="utf-8"?>
<p:tagLst xmlns:a="http://schemas.openxmlformats.org/drawingml/2006/main" xmlns:r="http://schemas.openxmlformats.org/officeDocument/2006/relationships" xmlns:p="http://schemas.openxmlformats.org/presentationml/2006/main">
  <p:tag name="PA" val="v5.2.9"/>
</p:tagLst>
</file>

<file path=ppt/tags/tag22.xml><?xml version="1.0" encoding="utf-8"?>
<p:tagLst xmlns:a="http://schemas.openxmlformats.org/drawingml/2006/main" xmlns:r="http://schemas.openxmlformats.org/officeDocument/2006/relationships" xmlns:p="http://schemas.openxmlformats.org/presentationml/2006/main">
  <p:tag name="PA" val="v5.2.9"/>
</p:tagLst>
</file>

<file path=ppt/tags/tag23.xml><?xml version="1.0" encoding="utf-8"?>
<p:tagLst xmlns:a="http://schemas.openxmlformats.org/drawingml/2006/main" xmlns:r="http://schemas.openxmlformats.org/officeDocument/2006/relationships" xmlns:p="http://schemas.openxmlformats.org/presentationml/2006/main">
  <p:tag name="PA" val="v5.2.9"/>
</p:tagLst>
</file>

<file path=ppt/tags/tag24.xml><?xml version="1.0" encoding="utf-8"?>
<p:tagLst xmlns:a="http://schemas.openxmlformats.org/drawingml/2006/main" xmlns:r="http://schemas.openxmlformats.org/officeDocument/2006/relationships" xmlns:p="http://schemas.openxmlformats.org/presentationml/2006/main">
  <p:tag name="PA" val="v5.2.9"/>
</p:tagLst>
</file>

<file path=ppt/tags/tag25.xml><?xml version="1.0" encoding="utf-8"?>
<p:tagLst xmlns:a="http://schemas.openxmlformats.org/drawingml/2006/main" xmlns:r="http://schemas.openxmlformats.org/officeDocument/2006/relationships" xmlns:p="http://schemas.openxmlformats.org/presentationml/2006/main">
  <p:tag name="PA" val="v5.2.9"/>
</p:tagLst>
</file>

<file path=ppt/tags/tag26.xml><?xml version="1.0" encoding="utf-8"?>
<p:tagLst xmlns:a="http://schemas.openxmlformats.org/drawingml/2006/main" xmlns:r="http://schemas.openxmlformats.org/officeDocument/2006/relationships" xmlns:p="http://schemas.openxmlformats.org/presentationml/2006/main">
  <p:tag name="PA" val="v5.2.9"/>
</p:tagLst>
</file>

<file path=ppt/tags/tag27.xml><?xml version="1.0" encoding="utf-8"?>
<p:tagLst xmlns:a="http://schemas.openxmlformats.org/drawingml/2006/main" xmlns:r="http://schemas.openxmlformats.org/officeDocument/2006/relationships" xmlns:p="http://schemas.openxmlformats.org/presentationml/2006/main">
  <p:tag name="PA" val="v5.2.9"/>
</p:tagLst>
</file>

<file path=ppt/tags/tag28.xml><?xml version="1.0" encoding="utf-8"?>
<p:tagLst xmlns:a="http://schemas.openxmlformats.org/drawingml/2006/main" xmlns:r="http://schemas.openxmlformats.org/officeDocument/2006/relationships" xmlns:p="http://schemas.openxmlformats.org/presentationml/2006/main">
  <p:tag name="PA" val="v5.2.9"/>
</p:tagLst>
</file>

<file path=ppt/tags/tag29.xml><?xml version="1.0" encoding="utf-8"?>
<p:tagLst xmlns:a="http://schemas.openxmlformats.org/drawingml/2006/main" xmlns:r="http://schemas.openxmlformats.org/officeDocument/2006/relationships" xmlns:p="http://schemas.openxmlformats.org/presentationml/2006/main">
  <p:tag name="PA" val="v5.2.9"/>
</p:tagLst>
</file>

<file path=ppt/tags/tag3.xml><?xml version="1.0" encoding="utf-8"?>
<p:tagLst xmlns:a="http://schemas.openxmlformats.org/drawingml/2006/main" xmlns:r="http://schemas.openxmlformats.org/officeDocument/2006/relationships" xmlns:p="http://schemas.openxmlformats.org/presentationml/2006/main">
  <p:tag name="PA" val="v5.2.9"/>
</p:tagLst>
</file>

<file path=ppt/tags/tag30.xml><?xml version="1.0" encoding="utf-8"?>
<p:tagLst xmlns:a="http://schemas.openxmlformats.org/drawingml/2006/main" xmlns:r="http://schemas.openxmlformats.org/officeDocument/2006/relationships" xmlns:p="http://schemas.openxmlformats.org/presentationml/2006/main">
  <p:tag name="PA" val="v5.2.9"/>
</p:tagLst>
</file>

<file path=ppt/tags/tag31.xml><?xml version="1.0" encoding="utf-8"?>
<p:tagLst xmlns:a="http://schemas.openxmlformats.org/drawingml/2006/main" xmlns:r="http://schemas.openxmlformats.org/officeDocument/2006/relationships" xmlns:p="http://schemas.openxmlformats.org/presentationml/2006/main">
  <p:tag name="PA" val="v5.2.9"/>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PA" val="v5.2.9"/>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PA" val="v5.2.9"/>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PA" val="v5.2.9"/>
</p:tagLst>
</file>

<file path=ppt/tags/tag45.xml><?xml version="1.0" encoding="utf-8"?>
<p:tagLst xmlns:a="http://schemas.openxmlformats.org/drawingml/2006/main" xmlns:r="http://schemas.openxmlformats.org/officeDocument/2006/relationships" xmlns:p="http://schemas.openxmlformats.org/presentationml/2006/main">
  <p:tag name="PA" val="v5.2.9"/>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PA" val="v5.2.9"/>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PA" val="v5.2.9"/>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PA" val="v5.2.9"/>
</p:tagLst>
</file>

<file path=ppt/tags/tag6.xml><?xml version="1.0" encoding="utf-8"?>
<p:tagLst xmlns:a="http://schemas.openxmlformats.org/drawingml/2006/main" xmlns:r="http://schemas.openxmlformats.org/officeDocument/2006/relationships" xmlns:p="http://schemas.openxmlformats.org/presentationml/2006/main">
  <p:tag name="PA" val="v5.2.9"/>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PA" val="v5.2.9"/>
</p:tagLst>
</file>

<file path=ppt/tags/tag8.xml><?xml version="1.0" encoding="utf-8"?>
<p:tagLst xmlns:a="http://schemas.openxmlformats.org/drawingml/2006/main" xmlns:r="http://schemas.openxmlformats.org/officeDocument/2006/relationships" xmlns:p="http://schemas.openxmlformats.org/presentationml/2006/main">
  <p:tag name="PA" val="v5.2.9"/>
</p:tagLst>
</file>

<file path=ppt/tags/tag9.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Office 主题​​">
  <a:themeElements>
    <a:clrScheme name="清新绿">
      <a:dk1>
        <a:sysClr val="windowText" lastClr="000000"/>
      </a:dk1>
      <a:lt1>
        <a:sysClr val="window" lastClr="FFFFFF"/>
      </a:lt1>
      <a:dk2>
        <a:srgbClr val="44546A"/>
      </a:dk2>
      <a:lt2>
        <a:srgbClr val="E7E6E6"/>
      </a:lt2>
      <a:accent1>
        <a:srgbClr val="53734E"/>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3231</Words>
  <Application>Microsoft Office PowerPoint</Application>
  <PresentationFormat>宽屏</PresentationFormat>
  <Paragraphs>245</Paragraphs>
  <Slides>21</Slides>
  <Notes>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等线</vt:lpstr>
      <vt:lpstr>仿宋</vt:lpstr>
      <vt:lpstr>微软雅黑</vt:lpstr>
      <vt:lpstr>微软雅黑 Light</vt:lpstr>
      <vt:lpstr>Arial</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30</cp:revision>
  <dcterms:created xsi:type="dcterms:W3CDTF">2022-12-20T13:03:00Z</dcterms:created>
  <dcterms:modified xsi:type="dcterms:W3CDTF">2023-11-10T00:45:29Z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1C039C2B26B540629719C51972CF91EF_12</vt:lpwstr>
  </property>
  <property fmtid="{D5CDD505-2E9C-101B-9397-08002B2CF9AE}" pid="3" name="KSOProductBuildVer">
    <vt:lpwstr>2052-12.1.0.15712</vt:lpwstr>
  </property>
</Properties>
</file>